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264" r:id="rId3"/>
    <p:sldId id="268" r:id="rId4"/>
    <p:sldId id="288" r:id="rId5"/>
    <p:sldId id="269" r:id="rId6"/>
    <p:sldId id="289" r:id="rId7"/>
    <p:sldId id="290" r:id="rId8"/>
    <p:sldId id="291" r:id="rId9"/>
    <p:sldId id="292" r:id="rId10"/>
    <p:sldId id="293" r:id="rId11"/>
    <p:sldId id="272" r:id="rId12"/>
    <p:sldId id="273" r:id="rId13"/>
    <p:sldId id="274" r:id="rId14"/>
    <p:sldId id="275" r:id="rId15"/>
    <p:sldId id="294" r:id="rId16"/>
    <p:sldId id="296" r:id="rId17"/>
    <p:sldId id="297" r:id="rId18"/>
    <p:sldId id="295" r:id="rId19"/>
    <p:sldId id="277" r:id="rId20"/>
    <p:sldId id="280"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C322632-56B7-0C4A-AF30-26C0D81D00EA}">
          <p14:sldIdLst>
            <p14:sldId id="256"/>
            <p14:sldId id="264"/>
          </p14:sldIdLst>
        </p14:section>
        <p14:section name="Background" id="{F5D61411-9E64-4B45-8A5C-9BCA75B46ED7}">
          <p14:sldIdLst>
            <p14:sldId id="268"/>
            <p14:sldId id="288"/>
          </p14:sldIdLst>
        </p14:section>
        <p14:section name="Existing Result" id="{5E221F17-DCE5-C84E-9AD2-428E35882400}">
          <p14:sldIdLst>
            <p14:sldId id="269"/>
          </p14:sldIdLst>
        </p14:section>
        <p14:section name="Project &amp; Improvement" id="{5F23570C-42BF-054C-940F-27BA9C5716DB}">
          <p14:sldIdLst>
            <p14:sldId id="289"/>
            <p14:sldId id="290"/>
            <p14:sldId id="291"/>
            <p14:sldId id="292"/>
            <p14:sldId id="293"/>
          </p14:sldIdLst>
        </p14:section>
        <p14:section name="Implement, Result &amp; Documentation" id="{A5C0D1DE-2E16-AC45-94E9-A5B092906EE5}">
          <p14:sldIdLst>
            <p14:sldId id="272"/>
            <p14:sldId id="273"/>
            <p14:sldId id="274"/>
            <p14:sldId id="275"/>
            <p14:sldId id="294"/>
            <p14:sldId id="296"/>
            <p14:sldId id="297"/>
          </p14:sldIdLst>
        </p14:section>
        <p14:section name="Deployment &amp; Business Pitch" id="{7082554C-0B21-5049-874C-99D3E1E1A37D}">
          <p14:sldIdLst>
            <p14:sldId id="295"/>
            <p14:sldId id="277"/>
            <p14:sldId id="280"/>
          </p14:sldIdLst>
        </p14:section>
        <p14:section name="Close" id="{5128A125-4915-2144-9344-020DB916C9DA}">
          <p14:sldIdLst>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68B294"/>
    <a:srgbClr val="9ECCB9"/>
    <a:srgbClr val="7BBBA1"/>
    <a:srgbClr val="FFD74D"/>
    <a:srgbClr val="F70B31"/>
    <a:srgbClr val="3A42E8"/>
    <a:srgbClr val="4185F5"/>
    <a:srgbClr val="EA4234"/>
    <a:srgbClr val="FCBC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432"/>
    <p:restoredTop sz="94753"/>
  </p:normalViewPr>
  <p:slideViewPr>
    <p:cSldViewPr snapToGrid="0">
      <p:cViewPr>
        <p:scale>
          <a:sx n="65" d="100"/>
          <a:sy n="65" d="100"/>
        </p:scale>
        <p:origin x="1656" y="10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02" d="100"/>
          <a:sy n="102" d="100"/>
        </p:scale>
        <p:origin x="360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59DAEF-9EFD-4851-9483-46FC6AF1E9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AC146A0-33B3-EA92-D3C2-C99BC9004E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BB426D-3EA8-1E44-B110-E7907300202B}" type="datetimeFigureOut">
              <a:rPr lang="en-US" smtClean="0"/>
              <a:t>12/27/2023</a:t>
            </a:fld>
            <a:endParaRPr lang="en-US"/>
          </a:p>
        </p:txBody>
      </p:sp>
      <p:sp>
        <p:nvSpPr>
          <p:cNvPr id="4" name="Footer Placeholder 3">
            <a:extLst>
              <a:ext uri="{FF2B5EF4-FFF2-40B4-BE49-F238E27FC236}">
                <a16:creationId xmlns:a16="http://schemas.microsoft.com/office/drawing/2014/main" id="{89C3BBC1-88FD-D138-67E5-FC40FA403C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23C326-DAB2-C7C8-FB7F-6EE53B891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C808B6-D57D-D441-AE9B-10EB4C5F3686}" type="slidenum">
              <a:rPr lang="en-US" smtClean="0"/>
              <a:t>‹#›</a:t>
            </a:fld>
            <a:endParaRPr lang="en-US"/>
          </a:p>
        </p:txBody>
      </p:sp>
    </p:spTree>
    <p:extLst>
      <p:ext uri="{BB962C8B-B14F-4D97-AF65-F5344CB8AC3E}">
        <p14:creationId xmlns:p14="http://schemas.microsoft.com/office/powerpoint/2010/main" val="2655263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461EE-490A-9844-A5BA-E7173614A245}"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14029-1D49-D34D-9B50-493EAA0D6DC4}" type="slidenum">
              <a:rPr lang="en-US" smtClean="0"/>
              <a:t>‹#›</a:t>
            </a:fld>
            <a:endParaRPr lang="en-US"/>
          </a:p>
        </p:txBody>
      </p:sp>
    </p:spTree>
    <p:extLst>
      <p:ext uri="{BB962C8B-B14F-4D97-AF65-F5344CB8AC3E}">
        <p14:creationId xmlns:p14="http://schemas.microsoft.com/office/powerpoint/2010/main" val="157963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514029-1D49-D34D-9B50-493EAA0D6DC4}" type="slidenum">
              <a:rPr lang="en-US" smtClean="0"/>
              <a:t>3</a:t>
            </a:fld>
            <a:endParaRPr lang="en-US"/>
          </a:p>
        </p:txBody>
      </p:sp>
    </p:spTree>
    <p:extLst>
      <p:ext uri="{BB962C8B-B14F-4D97-AF65-F5344CB8AC3E}">
        <p14:creationId xmlns:p14="http://schemas.microsoft.com/office/powerpoint/2010/main" val="2596474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514029-1D49-D34D-9B50-493EAA0D6DC4}" type="slidenum">
              <a:rPr lang="en-US" smtClean="0"/>
              <a:t>4</a:t>
            </a:fld>
            <a:endParaRPr lang="en-US"/>
          </a:p>
        </p:txBody>
      </p:sp>
    </p:spTree>
    <p:extLst>
      <p:ext uri="{BB962C8B-B14F-4D97-AF65-F5344CB8AC3E}">
        <p14:creationId xmlns:p14="http://schemas.microsoft.com/office/powerpoint/2010/main" val="388313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293D-042E-4855-FABC-45CC93E86E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5D1E9D-14EB-A0DF-1AD5-C5E3B9915E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9E7EB7-B548-FAA1-8319-B9A830F242AD}"/>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5" name="Footer Placeholder 4">
            <a:extLst>
              <a:ext uri="{FF2B5EF4-FFF2-40B4-BE49-F238E27FC236}">
                <a16:creationId xmlns:a16="http://schemas.microsoft.com/office/drawing/2014/main" id="{CE4D751A-A2E0-FA9C-1CD0-4D688422C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4A97B-7EF3-0738-CFAE-E2DEAA4F4D08}"/>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4000526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8865-6372-FF71-8365-0B31CC8485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2606CE-CFF2-8475-D6E2-745E5CCA0F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24F22-532E-36A6-D504-94E41E63A7E5}"/>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5" name="Footer Placeholder 4">
            <a:extLst>
              <a:ext uri="{FF2B5EF4-FFF2-40B4-BE49-F238E27FC236}">
                <a16:creationId xmlns:a16="http://schemas.microsoft.com/office/drawing/2014/main" id="{F3248973-9EC4-1FF9-1E15-D539B6B1C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3482EA-910E-0551-A1C2-85614E9CE536}"/>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1109713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CE679-D2AA-0F7A-1751-E43AA29276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1F93DD-2948-B930-6555-432BE168EB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966CB-FB6B-0137-8D91-D4AE29E0AE3C}"/>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5" name="Footer Placeholder 4">
            <a:extLst>
              <a:ext uri="{FF2B5EF4-FFF2-40B4-BE49-F238E27FC236}">
                <a16:creationId xmlns:a16="http://schemas.microsoft.com/office/drawing/2014/main" id="{A799C7A5-EE0E-1731-8296-1A67C95E1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E63FF-E323-5320-F493-2CC4552545C5}"/>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374151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1925-0BFC-D764-C274-67D0D3BAE8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F8B1D-9D93-E3AA-5C73-1689CCC5FA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4997F-CBE1-1EE6-5BA3-F15513254018}"/>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5" name="Footer Placeholder 4">
            <a:extLst>
              <a:ext uri="{FF2B5EF4-FFF2-40B4-BE49-F238E27FC236}">
                <a16:creationId xmlns:a16="http://schemas.microsoft.com/office/drawing/2014/main" id="{FE0FC108-7194-B823-EFFC-6D8263D99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E5D09-C5C8-F2B3-74D1-57DA5CF69C80}"/>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316657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CD19-9479-68A7-C6C8-DF1824490B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F7159D-2F6E-6548-D7DC-8548CE587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0FC692-83A7-1E03-82AE-FE464EBC597D}"/>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5" name="Footer Placeholder 4">
            <a:extLst>
              <a:ext uri="{FF2B5EF4-FFF2-40B4-BE49-F238E27FC236}">
                <a16:creationId xmlns:a16="http://schemas.microsoft.com/office/drawing/2014/main" id="{2F7C0455-6EC2-3381-A2B2-D6F56B5AF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E4E3D-2BEA-7920-4FFF-E02D7609B337}"/>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218726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B71A-29D9-D9A1-FFD1-17B7C9484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7FE49-FF25-BA5E-1BB0-A632310909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75FB6-6A34-EF1F-36B4-2125B08E58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531099-513C-E491-3AAA-48E515002FB4}"/>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6" name="Footer Placeholder 5">
            <a:extLst>
              <a:ext uri="{FF2B5EF4-FFF2-40B4-BE49-F238E27FC236}">
                <a16:creationId xmlns:a16="http://schemas.microsoft.com/office/drawing/2014/main" id="{B0B95F7A-48E5-6C61-CFBA-EE1483F7FE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BC1B4E-6152-DC5C-E41A-DC1CB27C40A6}"/>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1154380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8B960-E249-3EBF-E666-6243CDAF58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9171AD-8BAA-7B97-26DD-F78E0CF46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0B2F67-2461-205E-DF60-1743581A10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AE75EF-3C5E-BE5F-0EED-DB61C1E3F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2F28A9-C76D-C27E-3399-4D57496E10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8E6A15-231E-2CA7-9E6D-40AAA3AE0B99}"/>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8" name="Footer Placeholder 7">
            <a:extLst>
              <a:ext uri="{FF2B5EF4-FFF2-40B4-BE49-F238E27FC236}">
                <a16:creationId xmlns:a16="http://schemas.microsoft.com/office/drawing/2014/main" id="{AABE57A9-054E-9F04-8B45-E4848688F6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509DBB-2FD8-90B4-E0B1-B65F0493E0CB}"/>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3012394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6124B-77FA-FC2F-921E-A4069A5490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147D8A-2694-F210-541A-0D6F7CF18C81}"/>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4" name="Footer Placeholder 3">
            <a:extLst>
              <a:ext uri="{FF2B5EF4-FFF2-40B4-BE49-F238E27FC236}">
                <a16:creationId xmlns:a16="http://schemas.microsoft.com/office/drawing/2014/main" id="{A6023E3A-1498-4B7A-D372-71712C2428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8A646E-3456-57E9-C917-A22AF721928C}"/>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2906420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033775-645E-39AF-45FD-86408D8090EE}"/>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3" name="Footer Placeholder 2">
            <a:extLst>
              <a:ext uri="{FF2B5EF4-FFF2-40B4-BE49-F238E27FC236}">
                <a16:creationId xmlns:a16="http://schemas.microsoft.com/office/drawing/2014/main" id="{55840FC7-D087-BEDC-F768-D4BB384130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BA67F0-8D23-F6EC-D120-6FB51D77EAE4}"/>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1510497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D219-03CD-E135-7E5A-FE3788246A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DD6051-13D1-4EC2-04D2-CD358AC976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CF1C9B-9755-4B7C-D531-C7C8B0E0E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99CB3F-2195-5614-CCCD-1E08510D12E1}"/>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6" name="Footer Placeholder 5">
            <a:extLst>
              <a:ext uri="{FF2B5EF4-FFF2-40B4-BE49-F238E27FC236}">
                <a16:creationId xmlns:a16="http://schemas.microsoft.com/office/drawing/2014/main" id="{E374F9EF-37D3-C43C-60DC-52EB552BF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B8966B-D218-D0AC-E1CB-759782E3B7F1}"/>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4041149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783E-14DA-F33D-20B1-F93E6703A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4AB737-0CDE-B6A3-34F2-6B6E9E3CD3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4305BD-7974-4677-C9A8-65A9D0C51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55625-33CE-178A-A3A6-FFA9C956E8C6}"/>
              </a:ext>
            </a:extLst>
          </p:cNvPr>
          <p:cNvSpPr>
            <a:spLocks noGrp="1"/>
          </p:cNvSpPr>
          <p:nvPr>
            <p:ph type="dt" sz="half" idx="10"/>
          </p:nvPr>
        </p:nvSpPr>
        <p:spPr/>
        <p:txBody>
          <a:bodyPr/>
          <a:lstStyle/>
          <a:p>
            <a:fld id="{9B1A6B5C-6C35-9A42-86A3-D6DF15817D84}" type="datetimeFigureOut">
              <a:rPr lang="en-US" smtClean="0"/>
              <a:t>12/27/2023</a:t>
            </a:fld>
            <a:endParaRPr lang="en-US"/>
          </a:p>
        </p:txBody>
      </p:sp>
      <p:sp>
        <p:nvSpPr>
          <p:cNvPr id="6" name="Footer Placeholder 5">
            <a:extLst>
              <a:ext uri="{FF2B5EF4-FFF2-40B4-BE49-F238E27FC236}">
                <a16:creationId xmlns:a16="http://schemas.microsoft.com/office/drawing/2014/main" id="{4EA8FE35-3E39-307C-28F4-482671BA7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2D36F-8EF1-BD00-92C5-69A9C461C75F}"/>
              </a:ext>
            </a:extLst>
          </p:cNvPr>
          <p:cNvSpPr>
            <a:spLocks noGrp="1"/>
          </p:cNvSpPr>
          <p:nvPr>
            <p:ph type="sldNum" sz="quarter" idx="12"/>
          </p:nvPr>
        </p:nvSpPr>
        <p:spPr/>
        <p:txBody>
          <a:bodyPr/>
          <a:lstStyle/>
          <a:p>
            <a:fld id="{9634F518-824D-694C-A721-8282F9B09473}" type="slidenum">
              <a:rPr lang="en-US" smtClean="0"/>
              <a:t>‹#›</a:t>
            </a:fld>
            <a:endParaRPr lang="en-US"/>
          </a:p>
        </p:txBody>
      </p:sp>
    </p:spTree>
    <p:extLst>
      <p:ext uri="{BB962C8B-B14F-4D97-AF65-F5344CB8AC3E}">
        <p14:creationId xmlns:p14="http://schemas.microsoft.com/office/powerpoint/2010/main" val="2602935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1E324B-4432-8A34-83CF-6B04C0564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D5B464-50BD-0602-EE9C-4C8B14A39F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70163-6684-F443-FB21-9C7693EC27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A6B5C-6C35-9A42-86A3-D6DF15817D84}" type="datetimeFigureOut">
              <a:rPr lang="en-US" smtClean="0"/>
              <a:t>12/27/2023</a:t>
            </a:fld>
            <a:endParaRPr lang="en-US"/>
          </a:p>
        </p:txBody>
      </p:sp>
      <p:sp>
        <p:nvSpPr>
          <p:cNvPr id="5" name="Footer Placeholder 4">
            <a:extLst>
              <a:ext uri="{FF2B5EF4-FFF2-40B4-BE49-F238E27FC236}">
                <a16:creationId xmlns:a16="http://schemas.microsoft.com/office/drawing/2014/main" id="{C217E29B-F3D8-1FBE-4A16-C1B70F6B1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D1897F-8E88-3CB3-5517-0DCD1269C6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4F518-824D-694C-A721-8282F9B09473}" type="slidenum">
              <a:rPr lang="en-US" smtClean="0"/>
              <a:t>‹#›</a:t>
            </a:fld>
            <a:endParaRPr lang="en-US"/>
          </a:p>
        </p:txBody>
      </p:sp>
    </p:spTree>
    <p:extLst>
      <p:ext uri="{BB962C8B-B14F-4D97-AF65-F5344CB8AC3E}">
        <p14:creationId xmlns:p14="http://schemas.microsoft.com/office/powerpoint/2010/main" val="4017351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png"/><Relationship Id="rId3" Type="http://schemas.openxmlformats.org/officeDocument/2006/relationships/image" Target="../media/image25.png"/><Relationship Id="rId7" Type="http://schemas.openxmlformats.org/officeDocument/2006/relationships/image" Target="../media/image35.png"/><Relationship Id="rId12"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0.png"/><Relationship Id="rId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26.png"/><Relationship Id="rId1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5.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1.png"/><Relationship Id="rId5" Type="http://schemas.openxmlformats.org/officeDocument/2006/relationships/image" Target="../media/image57.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1.png"/><Relationship Id="rId5" Type="http://schemas.openxmlformats.org/officeDocument/2006/relationships/image" Target="../media/image58.png"/><Relationship Id="rId10" Type="http://schemas.openxmlformats.org/officeDocument/2006/relationships/image" Target="../media/image56.png"/><Relationship Id="rId4" Type="http://schemas.openxmlformats.org/officeDocument/2006/relationships/image" Target="../media/image57.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4.png"/><Relationship Id="rId7"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1.png"/><Relationship Id="rId5" Type="http://schemas.openxmlformats.org/officeDocument/2006/relationships/image" Target="../media/image66.png"/><Relationship Id="rId10" Type="http://schemas.openxmlformats.org/officeDocument/2006/relationships/image" Target="../media/image62.png"/><Relationship Id="rId4" Type="http://schemas.openxmlformats.org/officeDocument/2006/relationships/image" Target="../media/image65.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4.png"/><Relationship Id="rId7" Type="http://schemas.openxmlformats.org/officeDocument/2006/relationships/image" Target="../media/image1.png"/><Relationship Id="rId12"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5.png"/><Relationship Id="rId5" Type="http://schemas.openxmlformats.org/officeDocument/2006/relationships/image" Target="../media/image66.png"/><Relationship Id="rId10" Type="http://schemas.openxmlformats.org/officeDocument/2006/relationships/image" Target="../media/image62.png"/><Relationship Id="rId4" Type="http://schemas.openxmlformats.org/officeDocument/2006/relationships/image" Target="../media/image65.pn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22.png"/><Relationship Id="rId12"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7.pn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0.png"/><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 Same Side Corner Rectangle 61">
            <a:extLst>
              <a:ext uri="{FF2B5EF4-FFF2-40B4-BE49-F238E27FC236}">
                <a16:creationId xmlns:a16="http://schemas.microsoft.com/office/drawing/2014/main" id="{0FF7E66B-C9B5-5C90-5136-847BD4E4EDF4}"/>
              </a:ext>
            </a:extLst>
          </p:cNvPr>
          <p:cNvSpPr/>
          <p:nvPr/>
        </p:nvSpPr>
        <p:spPr>
          <a:xfrm rot="16200000">
            <a:off x="12854658"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 Same Side Corner Rectangle 62">
            <a:extLst>
              <a:ext uri="{FF2B5EF4-FFF2-40B4-BE49-F238E27FC236}">
                <a16:creationId xmlns:a16="http://schemas.microsoft.com/office/drawing/2014/main" id="{0AA82AA8-362C-622B-65C4-4E51A2EEB77E}"/>
              </a:ext>
            </a:extLst>
          </p:cNvPr>
          <p:cNvSpPr/>
          <p:nvPr/>
        </p:nvSpPr>
        <p:spPr>
          <a:xfrm rot="5400000">
            <a:off x="-1402401"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9C73077C-6DB2-85F0-0ADE-DD8F9C1DCD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996"/>
          <a:stretch/>
        </p:blipFill>
        <p:spPr bwMode="auto">
          <a:xfrm>
            <a:off x="6157480" y="307032"/>
            <a:ext cx="1728119" cy="8259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9C11C5C-F7CB-F188-FBAD-B5BCF634CF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4234522" y="307032"/>
            <a:ext cx="1800000" cy="8259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C1F8CE19-53D3-C9F1-CC40-E980E269D583}"/>
              </a:ext>
            </a:extLst>
          </p:cNvPr>
          <p:cNvCxnSpPr>
            <a:cxnSpLocks/>
          </p:cNvCxnSpPr>
          <p:nvPr/>
        </p:nvCxnSpPr>
        <p:spPr>
          <a:xfrm>
            <a:off x="6096000" y="455982"/>
            <a:ext cx="0" cy="504000"/>
          </a:xfrm>
          <a:prstGeom prst="line">
            <a:avLst/>
          </a:prstGeom>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31BD3A6-D63D-2CAE-AEBB-D784342097A0}"/>
              </a:ext>
            </a:extLst>
          </p:cNvPr>
          <p:cNvSpPr>
            <a:spLocks noGrp="1"/>
          </p:cNvSpPr>
          <p:nvPr>
            <p:ph type="ctrTitle"/>
          </p:nvPr>
        </p:nvSpPr>
        <p:spPr>
          <a:xfrm>
            <a:off x="4988362" y="1440000"/>
            <a:ext cx="7203633" cy="5418000"/>
          </a:xfrm>
        </p:spPr>
        <p:txBody>
          <a:bodyPr anchor="ctr">
            <a:normAutofit/>
          </a:bodyPr>
          <a:lstStyle/>
          <a:p>
            <a:pPr algn="l" rtl="0">
              <a:lnSpc>
                <a:spcPct val="150000"/>
              </a:lnSpc>
              <a:spcBef>
                <a:spcPts val="0"/>
              </a:spcBef>
              <a:spcAft>
                <a:spcPts val="0"/>
              </a:spcAft>
            </a:pPr>
            <a:br>
              <a:rPr lang="en-US" dirty="0">
                <a:latin typeface="American Typewriter" panose="02090604020004020304" pitchFamily="18" charset="77"/>
                <a:cs typeface="Times New Roman" panose="02020603050405020304" pitchFamily="18" charset="0"/>
              </a:rPr>
            </a:br>
            <a:r>
              <a:rPr lang="en-US" sz="3000" dirty="0">
                <a:latin typeface="American Typewriter" panose="02090604020004020304" pitchFamily="18" charset="77"/>
                <a:cs typeface="Times New Roman" panose="02020603050405020304" pitchFamily="18" charset="0"/>
              </a:rPr>
              <a:t>Solution to The Stunting Problem</a:t>
            </a:r>
            <a:br>
              <a:rPr lang="en-US" sz="3000" dirty="0">
                <a:latin typeface="American Typewriter" panose="02090604020004020304" pitchFamily="18" charset="77"/>
                <a:cs typeface="Times New Roman" panose="02020603050405020304" pitchFamily="18" charset="0"/>
              </a:rPr>
            </a:br>
            <a:r>
              <a:rPr lang="en-US" sz="3000" dirty="0">
                <a:latin typeface="American Typewriter" panose="02090604020004020304" pitchFamily="18" charset="77"/>
                <a:cs typeface="Times New Roman" panose="02020603050405020304" pitchFamily="18" charset="0"/>
              </a:rPr>
              <a:t>in Indonesia</a:t>
            </a:r>
            <a:br>
              <a:rPr lang="en-US" sz="3000" dirty="0">
                <a:latin typeface="American Typewriter" panose="02090604020004020304" pitchFamily="18" charset="77"/>
                <a:cs typeface="Times New Roman" panose="02020603050405020304" pitchFamily="18" charset="0"/>
              </a:rPr>
            </a:br>
            <a:br>
              <a:rPr lang="en-US" sz="3600" dirty="0">
                <a:latin typeface="American Typewriter" panose="02090604020004020304" pitchFamily="18" charset="77"/>
                <a:cs typeface="Times New Roman" panose="02020603050405020304" pitchFamily="18" charset="0"/>
              </a:rPr>
            </a:br>
            <a:r>
              <a:rPr lang="en-ID" sz="1500" b="0" i="0" u="none" strike="noStrike" dirty="0">
                <a:solidFill>
                  <a:schemeClr val="tx1">
                    <a:lumMod val="75000"/>
                    <a:lumOff val="25000"/>
                  </a:schemeClr>
                </a:solidFill>
                <a:effectLst/>
                <a:latin typeface="American Typewriter" panose="02090604020004020304" pitchFamily="18" charset="77"/>
              </a:rPr>
              <a:t>Human Healthcare and Living </a:t>
            </a:r>
            <a:r>
              <a:rPr lang="en-ID" sz="1500" b="0" i="0" u="none" strike="noStrike" dirty="0" err="1">
                <a:solidFill>
                  <a:schemeClr val="tx1">
                    <a:lumMod val="75000"/>
                    <a:lumOff val="25000"/>
                  </a:schemeClr>
                </a:solidFill>
                <a:effectLst/>
                <a:latin typeface="American Typewriter" panose="02090604020004020304" pitchFamily="18" charset="77"/>
              </a:rPr>
              <a:t>Wellbeings</a:t>
            </a:r>
            <a:br>
              <a:rPr lang="en-ID" sz="1500" b="0" i="0" u="none" strike="noStrike" dirty="0">
                <a:solidFill>
                  <a:schemeClr val="tx1">
                    <a:lumMod val="75000"/>
                    <a:lumOff val="25000"/>
                  </a:schemeClr>
                </a:solidFill>
                <a:effectLst/>
                <a:latin typeface="American Typewriter" panose="02090604020004020304" pitchFamily="18" charset="77"/>
              </a:rPr>
            </a:br>
            <a:r>
              <a:rPr lang="en-ID" sz="1500" b="0" i="0" u="none" strike="noStrike" dirty="0">
                <a:solidFill>
                  <a:schemeClr val="tx1">
                    <a:lumMod val="75000"/>
                    <a:lumOff val="25000"/>
                  </a:schemeClr>
                </a:solidFill>
                <a:effectLst/>
                <a:latin typeface="American Typewriter" panose="02090604020004020304" pitchFamily="18" charset="77"/>
              </a:rPr>
              <a:t>Product-Based Project </a:t>
            </a:r>
            <a:endParaRPr lang="en-US" sz="1500" dirty="0">
              <a:solidFill>
                <a:schemeClr val="tx1">
                  <a:lumMod val="75000"/>
                  <a:lumOff val="25000"/>
                </a:schemeClr>
              </a:solidFill>
              <a:latin typeface="American Typewriter" panose="02090604020004020304" pitchFamily="18" charset="77"/>
              <a:cs typeface="Times New Roman" panose="02020603050405020304" pitchFamily="18" charset="0"/>
            </a:endParaRPr>
          </a:p>
        </p:txBody>
      </p:sp>
      <p:grpSp>
        <p:nvGrpSpPr>
          <p:cNvPr id="54" name="Group 53">
            <a:extLst>
              <a:ext uri="{FF2B5EF4-FFF2-40B4-BE49-F238E27FC236}">
                <a16:creationId xmlns:a16="http://schemas.microsoft.com/office/drawing/2014/main" id="{1D3F15AD-0EEC-D441-ED17-3BFB2AD20097}"/>
              </a:ext>
            </a:extLst>
          </p:cNvPr>
          <p:cNvGrpSpPr/>
          <p:nvPr/>
        </p:nvGrpSpPr>
        <p:grpSpPr>
          <a:xfrm>
            <a:off x="359249" y="1956988"/>
            <a:ext cx="4269864" cy="5208044"/>
            <a:chOff x="0" y="1956987"/>
            <a:chExt cx="4269864" cy="5208044"/>
          </a:xfrm>
        </p:grpSpPr>
        <p:pic>
          <p:nvPicPr>
            <p:cNvPr id="50" name="Picture 49">
              <a:extLst>
                <a:ext uri="{FF2B5EF4-FFF2-40B4-BE49-F238E27FC236}">
                  <a16:creationId xmlns:a16="http://schemas.microsoft.com/office/drawing/2014/main" id="{E77C36AB-CD3E-8520-CD30-7B301441168E}"/>
                </a:ext>
              </a:extLst>
            </p:cNvPr>
            <p:cNvPicPr>
              <a:picLocks noChangeAspect="1"/>
            </p:cNvPicPr>
            <p:nvPr/>
          </p:nvPicPr>
          <p:blipFill>
            <a:blip r:embed="rId3"/>
            <a:stretch>
              <a:fillRect/>
            </a:stretch>
          </p:blipFill>
          <p:spPr>
            <a:xfrm>
              <a:off x="920912" y="1956987"/>
              <a:ext cx="2389102" cy="5052445"/>
            </a:xfrm>
            <a:prstGeom prst="rect">
              <a:avLst/>
            </a:prstGeom>
          </p:spPr>
        </p:pic>
        <p:pic>
          <p:nvPicPr>
            <p:cNvPr id="52" name="Picture 51">
              <a:extLst>
                <a:ext uri="{FF2B5EF4-FFF2-40B4-BE49-F238E27FC236}">
                  <a16:creationId xmlns:a16="http://schemas.microsoft.com/office/drawing/2014/main" id="{60E2447D-83D2-F1E4-1062-A7BDFBF0886B}"/>
                </a:ext>
              </a:extLst>
            </p:cNvPr>
            <p:cNvPicPr>
              <a:picLocks noChangeAspect="1"/>
            </p:cNvPicPr>
            <p:nvPr/>
          </p:nvPicPr>
          <p:blipFill>
            <a:blip r:embed="rId4"/>
            <a:stretch>
              <a:fillRect/>
            </a:stretch>
          </p:blipFill>
          <p:spPr>
            <a:xfrm>
              <a:off x="0" y="2949431"/>
              <a:ext cx="1795896" cy="4215600"/>
            </a:xfrm>
            <a:prstGeom prst="rect">
              <a:avLst/>
            </a:prstGeom>
          </p:spPr>
        </p:pic>
        <p:pic>
          <p:nvPicPr>
            <p:cNvPr id="53" name="Picture 52">
              <a:extLst>
                <a:ext uri="{FF2B5EF4-FFF2-40B4-BE49-F238E27FC236}">
                  <a16:creationId xmlns:a16="http://schemas.microsoft.com/office/drawing/2014/main" id="{69DF69DB-CF2B-2F25-EC23-E4A669B316BF}"/>
                </a:ext>
              </a:extLst>
            </p:cNvPr>
            <p:cNvPicPr>
              <a:picLocks noChangeAspect="1"/>
            </p:cNvPicPr>
            <p:nvPr/>
          </p:nvPicPr>
          <p:blipFill>
            <a:blip r:embed="rId5"/>
            <a:stretch>
              <a:fillRect/>
            </a:stretch>
          </p:blipFill>
          <p:spPr>
            <a:xfrm>
              <a:off x="2208220" y="2949431"/>
              <a:ext cx="2061644" cy="4215600"/>
            </a:xfrm>
            <a:prstGeom prst="rect">
              <a:avLst/>
            </a:prstGeom>
          </p:spPr>
        </p:pic>
      </p:grpSp>
      <p:pic>
        <p:nvPicPr>
          <p:cNvPr id="4" name="Picture 3">
            <a:extLst>
              <a:ext uri="{FF2B5EF4-FFF2-40B4-BE49-F238E27FC236}">
                <a16:creationId xmlns:a16="http://schemas.microsoft.com/office/drawing/2014/main" id="{A535A76F-0142-E8C2-7315-936C93E300B2}"/>
              </a:ext>
            </a:extLst>
          </p:cNvPr>
          <p:cNvPicPr>
            <a:picLocks noChangeAspect="1"/>
          </p:cNvPicPr>
          <p:nvPr/>
        </p:nvPicPr>
        <p:blipFill rotWithShape="1">
          <a:blip r:embed="rId6"/>
          <a:srcRect t="38010" b="38613"/>
          <a:stretch/>
        </p:blipFill>
        <p:spPr>
          <a:xfrm>
            <a:off x="3625066" y="2125413"/>
            <a:ext cx="6223767" cy="1454914"/>
          </a:xfrm>
          <a:prstGeom prst="rect">
            <a:avLst/>
          </a:prstGeom>
        </p:spPr>
      </p:pic>
    </p:spTree>
    <p:extLst>
      <p:ext uri="{BB962C8B-B14F-4D97-AF65-F5344CB8AC3E}">
        <p14:creationId xmlns:p14="http://schemas.microsoft.com/office/powerpoint/2010/main" val="2408891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99B696A-752B-DE0D-65DA-58E11EB7F734}"/>
              </a:ext>
            </a:extLst>
          </p:cNvPr>
          <p:cNvSpPr/>
          <p:nvPr/>
        </p:nvSpPr>
        <p:spPr>
          <a:xfrm>
            <a:off x="-11069058" y="-12170"/>
            <a:ext cx="2061571" cy="6870170"/>
          </a:xfrm>
          <a:prstGeom prst="rect">
            <a:avLst/>
          </a:prstGeom>
          <a:blipFill dpi="0" rotWithShape="1">
            <a:blip r:embed="rId2"/>
            <a:srcRect/>
            <a:tile tx="-336550" ty="-228600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AD3CB65-2966-1D37-E83D-2E04F28C89D5}"/>
              </a:ext>
            </a:extLst>
          </p:cNvPr>
          <p:cNvPicPr>
            <a:picLocks noChangeAspect="1"/>
          </p:cNvPicPr>
          <p:nvPr/>
        </p:nvPicPr>
        <p:blipFill>
          <a:blip r:embed="rId3"/>
          <a:stretch>
            <a:fillRect/>
          </a:stretch>
        </p:blipFill>
        <p:spPr>
          <a:xfrm>
            <a:off x="-11069058" y="1941864"/>
            <a:ext cx="7005647" cy="4942949"/>
          </a:xfrm>
          <a:prstGeom prst="rect">
            <a:avLst/>
          </a:prstGeom>
        </p:spPr>
      </p:pic>
      <p:pic>
        <p:nvPicPr>
          <p:cNvPr id="31" name="Picture 2" descr="GitHub - tensorflow/tensorflow: An Open Source Machine Learning Framework  for Everyone">
            <a:extLst>
              <a:ext uri="{FF2B5EF4-FFF2-40B4-BE49-F238E27FC236}">
                <a16:creationId xmlns:a16="http://schemas.microsoft.com/office/drawing/2014/main" id="{7C4E1C52-5E6B-A8B4-F5F1-E1984B926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168" y="8164460"/>
            <a:ext cx="8485733" cy="28473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cikit-learn - Wikipedia">
            <a:extLst>
              <a:ext uri="{FF2B5EF4-FFF2-40B4-BE49-F238E27FC236}">
                <a16:creationId xmlns:a16="http://schemas.microsoft.com/office/drawing/2014/main" id="{6BBDB8A4-AECC-4B4E-2E93-E593055EB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851" y="1430956"/>
            <a:ext cx="5015975" cy="27000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NumPy - Wikipedia">
            <a:extLst>
              <a:ext uri="{FF2B5EF4-FFF2-40B4-BE49-F238E27FC236}">
                <a16:creationId xmlns:a16="http://schemas.microsoft.com/office/drawing/2014/main" id="{B86CD57F-1188-214F-3A8C-BD8D113925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80237" y="6884813"/>
            <a:ext cx="6657158" cy="299572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pandas (software) - Wikipedia">
            <a:extLst>
              <a:ext uri="{FF2B5EF4-FFF2-40B4-BE49-F238E27FC236}">
                <a16:creationId xmlns:a16="http://schemas.microsoft.com/office/drawing/2014/main" id="{335CFE3C-2081-8DF2-535E-001629FE8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7535" y="7044719"/>
            <a:ext cx="6620804" cy="26759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31278848-6177-783E-5B04-CD5FBC5D887B}"/>
              </a:ext>
            </a:extLst>
          </p:cNvPr>
          <p:cNvPicPr>
            <a:picLocks noChangeAspect="1"/>
          </p:cNvPicPr>
          <p:nvPr/>
        </p:nvPicPr>
        <p:blipFill>
          <a:blip r:embed="rId8"/>
          <a:stretch>
            <a:fillRect/>
          </a:stretch>
        </p:blipFill>
        <p:spPr>
          <a:xfrm>
            <a:off x="13075095" y="678800"/>
            <a:ext cx="5785727" cy="3857151"/>
          </a:xfrm>
          <a:prstGeom prst="rect">
            <a:avLst/>
          </a:prstGeom>
        </p:spPr>
      </p:pic>
      <p:pic>
        <p:nvPicPr>
          <p:cNvPr id="37" name="Picture 36">
            <a:extLst>
              <a:ext uri="{FF2B5EF4-FFF2-40B4-BE49-F238E27FC236}">
                <a16:creationId xmlns:a16="http://schemas.microsoft.com/office/drawing/2014/main" id="{5ACFD74A-9EAE-26F1-BC5A-972147B0311C}"/>
              </a:ext>
            </a:extLst>
          </p:cNvPr>
          <p:cNvPicPr>
            <a:picLocks noChangeAspect="1"/>
          </p:cNvPicPr>
          <p:nvPr/>
        </p:nvPicPr>
        <p:blipFill>
          <a:blip r:embed="rId9"/>
          <a:stretch>
            <a:fillRect/>
          </a:stretch>
        </p:blipFill>
        <p:spPr>
          <a:xfrm rot="1041917">
            <a:off x="-9648318" y="2078904"/>
            <a:ext cx="3859636" cy="4072622"/>
          </a:xfrm>
          <a:prstGeom prst="rect">
            <a:avLst/>
          </a:prstGeom>
        </p:spPr>
      </p:pic>
      <p:pic>
        <p:nvPicPr>
          <p:cNvPr id="38" name="Picture 37">
            <a:extLst>
              <a:ext uri="{FF2B5EF4-FFF2-40B4-BE49-F238E27FC236}">
                <a16:creationId xmlns:a16="http://schemas.microsoft.com/office/drawing/2014/main" id="{8E40BE82-C8F9-80CA-CEE0-C71DA00A36CA}"/>
              </a:ext>
            </a:extLst>
          </p:cNvPr>
          <p:cNvPicPr>
            <a:picLocks noChangeAspect="1"/>
          </p:cNvPicPr>
          <p:nvPr/>
        </p:nvPicPr>
        <p:blipFill>
          <a:blip r:embed="rId10"/>
          <a:srcRect/>
          <a:stretch/>
        </p:blipFill>
        <p:spPr>
          <a:xfrm>
            <a:off x="-10839428" y="1385571"/>
            <a:ext cx="2103807" cy="4449106"/>
          </a:xfrm>
          <a:prstGeom prst="rect">
            <a:avLst/>
          </a:prstGeom>
          <a:ln>
            <a:noFill/>
          </a:ln>
        </p:spPr>
      </p:pic>
      <p:grpSp>
        <p:nvGrpSpPr>
          <p:cNvPr id="22" name="Group 21">
            <a:extLst>
              <a:ext uri="{FF2B5EF4-FFF2-40B4-BE49-F238E27FC236}">
                <a16:creationId xmlns:a16="http://schemas.microsoft.com/office/drawing/2014/main" id="{E58DF791-D96E-FF27-D362-A2436834C955}"/>
              </a:ext>
            </a:extLst>
          </p:cNvPr>
          <p:cNvGrpSpPr/>
          <p:nvPr/>
        </p:nvGrpSpPr>
        <p:grpSpPr>
          <a:xfrm>
            <a:off x="870019" y="1388253"/>
            <a:ext cx="10451963" cy="4818842"/>
            <a:chOff x="334800" y="1431000"/>
            <a:chExt cx="11520000" cy="5040000"/>
          </a:xfrm>
        </p:grpSpPr>
        <p:sp>
          <p:nvSpPr>
            <p:cNvPr id="19" name="Rectangle 18">
              <a:extLst>
                <a:ext uri="{FF2B5EF4-FFF2-40B4-BE49-F238E27FC236}">
                  <a16:creationId xmlns:a16="http://schemas.microsoft.com/office/drawing/2014/main" id="{C26095E5-67D7-14A6-413E-17BF1A9B39D9}"/>
                </a:ext>
              </a:extLst>
            </p:cNvPr>
            <p:cNvSpPr/>
            <p:nvPr/>
          </p:nvSpPr>
          <p:spPr>
            <a:xfrm>
              <a:off x="334800" y="1431000"/>
              <a:ext cx="11520000" cy="5040000"/>
            </a:xfrm>
            <a:prstGeom prst="roundRect">
              <a:avLst>
                <a:gd name="adj" fmla="val 6519"/>
              </a:avLst>
            </a:prstGeom>
            <a:blipFill dpi="0" rotWithShape="1">
              <a:blip r:embed="rId11"/>
              <a:srcRect/>
              <a:tile tx="-336550" ty="-228600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B34477-98A0-0D0B-DD72-250E64D1352F}"/>
                </a:ext>
              </a:extLst>
            </p:cNvPr>
            <p:cNvSpPr/>
            <p:nvPr/>
          </p:nvSpPr>
          <p:spPr>
            <a:xfrm>
              <a:off x="334800" y="1431000"/>
              <a:ext cx="11520000" cy="5040000"/>
            </a:xfrm>
            <a:prstGeom prst="roundRect">
              <a:avLst>
                <a:gd name="adj" fmla="val 6578"/>
              </a:avLst>
            </a:prstGeom>
            <a:solidFill>
              <a:schemeClr val="tx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FCDA2E6-B57D-D4A0-E9E3-6E8290E59093}"/>
              </a:ext>
            </a:extLst>
          </p:cNvPr>
          <p:cNvPicPr>
            <a:picLocks noChangeAspect="1"/>
          </p:cNvPicPr>
          <p:nvPr/>
        </p:nvPicPr>
        <p:blipFill>
          <a:blip r:embed="rId12"/>
          <a:stretch>
            <a:fillRect/>
          </a:stretch>
        </p:blipFill>
        <p:spPr>
          <a:xfrm>
            <a:off x="8005097" y="1686600"/>
            <a:ext cx="4233609" cy="6698110"/>
          </a:xfrm>
          <a:prstGeom prst="rect">
            <a:avLst/>
          </a:prstGeom>
        </p:spPr>
      </p:pic>
      <p:grpSp>
        <p:nvGrpSpPr>
          <p:cNvPr id="26" name="Group 25">
            <a:extLst>
              <a:ext uri="{FF2B5EF4-FFF2-40B4-BE49-F238E27FC236}">
                <a16:creationId xmlns:a16="http://schemas.microsoft.com/office/drawing/2014/main" id="{359FB755-3587-50BC-13DC-7C12231D914F}"/>
              </a:ext>
            </a:extLst>
          </p:cNvPr>
          <p:cNvGrpSpPr/>
          <p:nvPr/>
        </p:nvGrpSpPr>
        <p:grpSpPr>
          <a:xfrm>
            <a:off x="1737558" y="1997674"/>
            <a:ext cx="5400000" cy="3600000"/>
            <a:chOff x="749772" y="2151000"/>
            <a:chExt cx="5400000" cy="3600000"/>
          </a:xfrm>
        </p:grpSpPr>
        <p:sp>
          <p:nvSpPr>
            <p:cNvPr id="24" name="Rounded Rectangle 23">
              <a:extLst>
                <a:ext uri="{FF2B5EF4-FFF2-40B4-BE49-F238E27FC236}">
                  <a16:creationId xmlns:a16="http://schemas.microsoft.com/office/drawing/2014/main" id="{D2006928-EF77-BE76-DCD4-BDA21D2EF8D0}"/>
                </a:ext>
              </a:extLst>
            </p:cNvPr>
            <p:cNvSpPr/>
            <p:nvPr/>
          </p:nvSpPr>
          <p:spPr>
            <a:xfrm>
              <a:off x="749772" y="2151000"/>
              <a:ext cx="5400000" cy="3600000"/>
            </a:xfrm>
            <a:prstGeom prst="roundRect">
              <a:avLst>
                <a:gd name="adj" fmla="val 829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B81C761-6D4D-9D40-7934-315F21A19964}"/>
                </a:ext>
              </a:extLst>
            </p:cNvPr>
            <p:cNvSpPr txBox="1"/>
            <p:nvPr/>
          </p:nvSpPr>
          <p:spPr>
            <a:xfrm>
              <a:off x="975209" y="3228704"/>
              <a:ext cx="4949125" cy="2246769"/>
            </a:xfrm>
            <a:prstGeom prst="rect">
              <a:avLst/>
            </a:prstGeom>
            <a:noFill/>
          </p:spPr>
          <p:txBody>
            <a:bodyPr wrap="square">
              <a:spAutoFit/>
            </a:bodyPr>
            <a:lstStyle/>
            <a:p>
              <a:pPr algn="just" rtl="0">
                <a:spcBef>
                  <a:spcPts val="0"/>
                </a:spcBef>
                <a:spcAft>
                  <a:spcPts val="0"/>
                </a:spcAft>
              </a:pPr>
              <a:r>
                <a:rPr lang="en-ID" sz="2000" dirty="0">
                  <a:latin typeface="+mj-lt"/>
                </a:rPr>
                <a:t>P</a:t>
              </a:r>
              <a:r>
                <a:rPr lang="en-ID" sz="2000" b="0" i="0" u="none" strike="noStrike" dirty="0">
                  <a:effectLst/>
                  <a:latin typeface="+mj-lt"/>
                </a:rPr>
                <a:t>rovides food photo-taking services using cell phone cameras; The application will automatically identify types of food and provide an overview of their nutritional composition, making it easier for users to make wise decisions regarding their child's growth and development.</a:t>
              </a:r>
              <a:endParaRPr lang="en-US" sz="2000" dirty="0">
                <a:latin typeface="+mj-lt"/>
              </a:endParaRPr>
            </a:p>
          </p:txBody>
        </p:sp>
        <p:sp>
          <p:nvSpPr>
            <p:cNvPr id="18" name="TextBox 17">
              <a:extLst>
                <a:ext uri="{FF2B5EF4-FFF2-40B4-BE49-F238E27FC236}">
                  <a16:creationId xmlns:a16="http://schemas.microsoft.com/office/drawing/2014/main" id="{E9683589-3F32-689D-4C1C-F783C6ED8C92}"/>
                </a:ext>
              </a:extLst>
            </p:cNvPr>
            <p:cNvSpPr txBox="1"/>
            <p:nvPr/>
          </p:nvSpPr>
          <p:spPr>
            <a:xfrm>
              <a:off x="749772" y="2245292"/>
              <a:ext cx="5400000" cy="707886"/>
            </a:xfrm>
            <a:prstGeom prst="rect">
              <a:avLst/>
            </a:prstGeom>
            <a:noFill/>
          </p:spPr>
          <p:txBody>
            <a:bodyPr wrap="square">
              <a:spAutoFit/>
            </a:bodyPr>
            <a:lstStyle/>
            <a:p>
              <a:pPr algn="ctr" rtl="0">
                <a:spcBef>
                  <a:spcPts val="0"/>
                </a:spcBef>
                <a:spcAft>
                  <a:spcPts val="0"/>
                </a:spcAft>
              </a:pPr>
              <a:r>
                <a:rPr lang="en-ID" sz="4000" b="0" i="0" u="none" strike="noStrike" dirty="0">
                  <a:effectLst/>
                  <a:latin typeface="American Typewriter" panose="02090604020004020304" pitchFamily="18" charset="77"/>
                </a:rPr>
                <a:t>Scanning Food</a:t>
              </a:r>
              <a:endParaRPr lang="en-ID" sz="4000" b="0" dirty="0">
                <a:effectLst/>
                <a:latin typeface="American Typewriter" panose="02090604020004020304" pitchFamily="18" charset="77"/>
              </a:endParaRPr>
            </a:p>
          </p:txBody>
        </p:sp>
      </p:grpSp>
      <p:sp>
        <p:nvSpPr>
          <p:cNvPr id="9" name="Round Same Side Corner Rectangle 8">
            <a:extLst>
              <a:ext uri="{FF2B5EF4-FFF2-40B4-BE49-F238E27FC236}">
                <a16:creationId xmlns:a16="http://schemas.microsoft.com/office/drawing/2014/main" id="{E08F5AEF-711C-E6C9-974D-E7A44505BA61}"/>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a:extLst>
              <a:ext uri="{FF2B5EF4-FFF2-40B4-BE49-F238E27FC236}">
                <a16:creationId xmlns:a16="http://schemas.microsoft.com/office/drawing/2014/main" id="{087B47ED-8FB8-47FB-AF17-44282F1A9D09}"/>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93E98CA-A00C-E0BE-C5A0-2E2511FD47C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806D029A-5CCF-489D-43C2-51D1ABE2A1E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1C69676-65A3-8331-8697-465E2DCD2D7E}"/>
              </a:ext>
            </a:extLst>
          </p:cNvPr>
          <p:cNvPicPr>
            <a:picLocks noChangeAspect="1"/>
          </p:cNvPicPr>
          <p:nvPr/>
        </p:nvPicPr>
        <p:blipFill rotWithShape="1">
          <a:blip r:embed="rId14"/>
          <a:srcRect t="38010" b="38613"/>
          <a:stretch/>
        </p:blipFill>
        <p:spPr>
          <a:xfrm>
            <a:off x="4462636" y="311024"/>
            <a:ext cx="3266728" cy="763655"/>
          </a:xfrm>
          <a:prstGeom prst="rect">
            <a:avLst/>
          </a:prstGeom>
        </p:spPr>
      </p:pic>
    </p:spTree>
    <p:extLst>
      <p:ext uri="{BB962C8B-B14F-4D97-AF65-F5344CB8AC3E}">
        <p14:creationId xmlns:p14="http://schemas.microsoft.com/office/powerpoint/2010/main" val="280257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C3790D4-7877-F6FF-49D6-AEC85728E5E2}"/>
              </a:ext>
            </a:extLst>
          </p:cNvPr>
          <p:cNvSpPr txBox="1"/>
          <p:nvPr/>
        </p:nvSpPr>
        <p:spPr>
          <a:xfrm>
            <a:off x="4000911" y="1997839"/>
            <a:ext cx="4190179" cy="2862322"/>
          </a:xfrm>
          <a:prstGeom prst="rect">
            <a:avLst/>
          </a:prstGeom>
          <a:noFill/>
          <a:ln w="38100">
            <a:noFill/>
            <a:prstDash val="lgDash"/>
          </a:ln>
        </p:spPr>
        <p:txBody>
          <a:bodyPr wrap="square">
            <a:spAutoFit/>
          </a:bodyPr>
          <a:lstStyle/>
          <a:p>
            <a:pPr algn="ctr"/>
            <a:r>
              <a:rPr lang="en-US" sz="2000" dirty="0">
                <a:latin typeface="+mj-lt"/>
              </a:rPr>
              <a:t>This project not only includes the development of machine learning models, but also focuses on data understanding and exploration of various algorithms. The integration of TensorFlow allows exploration into deep learning approaches that can improve model performance beyond traditional models.</a:t>
            </a:r>
          </a:p>
        </p:txBody>
      </p:sp>
      <p:pic>
        <p:nvPicPr>
          <p:cNvPr id="20482" name="Picture 2" descr="GitHub - tensorflow/tensorflow: An Open Source Machine Learning Framework  for Everyone">
            <a:extLst>
              <a:ext uri="{FF2B5EF4-FFF2-40B4-BE49-F238E27FC236}">
                <a16:creationId xmlns:a16="http://schemas.microsoft.com/office/drawing/2014/main" id="{83CF318D-A6E5-754E-8FEF-759BC6411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000" y="5276737"/>
            <a:ext cx="3960000" cy="132876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scikit-learn - Wikipedia">
            <a:extLst>
              <a:ext uri="{FF2B5EF4-FFF2-40B4-BE49-F238E27FC236}">
                <a16:creationId xmlns:a16="http://schemas.microsoft.com/office/drawing/2014/main" id="{1B4F4C2D-FC88-B268-FB89-A6B0C40F6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86" y="2600956"/>
            <a:ext cx="234078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NumPy - Wikipedia">
            <a:extLst>
              <a:ext uri="{FF2B5EF4-FFF2-40B4-BE49-F238E27FC236}">
                <a16:creationId xmlns:a16="http://schemas.microsoft.com/office/drawing/2014/main" id="{C1C59114-6669-1F73-830D-B266F5C3D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351" y="4351164"/>
            <a:ext cx="3106667" cy="1398000"/>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pandas (software) - Wikipedia">
            <a:extLst>
              <a:ext uri="{FF2B5EF4-FFF2-40B4-BE49-F238E27FC236}">
                <a16:creationId xmlns:a16="http://schemas.microsoft.com/office/drawing/2014/main" id="{1C269B36-455B-7074-118B-0290C8A632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326" y="4407699"/>
            <a:ext cx="3089702" cy="12487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3653213-D1B4-5624-6CCB-A3F42771AAA5}"/>
              </a:ext>
            </a:extLst>
          </p:cNvPr>
          <p:cNvPicPr>
            <a:picLocks noChangeAspect="1"/>
          </p:cNvPicPr>
          <p:nvPr/>
        </p:nvPicPr>
        <p:blipFill>
          <a:blip r:embed="rId6"/>
          <a:stretch>
            <a:fillRect/>
          </a:stretch>
        </p:blipFill>
        <p:spPr>
          <a:xfrm>
            <a:off x="8708685" y="2349044"/>
            <a:ext cx="2700000" cy="1800000"/>
          </a:xfrm>
          <a:prstGeom prst="rect">
            <a:avLst/>
          </a:prstGeom>
        </p:spPr>
      </p:pic>
      <p:pic>
        <p:nvPicPr>
          <p:cNvPr id="62" name="Picture 6" descr="Figma Pricing Guide – How to Save Money on Figma?">
            <a:extLst>
              <a:ext uri="{FF2B5EF4-FFF2-40B4-BE49-F238E27FC236}">
                <a16:creationId xmlns:a16="http://schemas.microsoft.com/office/drawing/2014/main" id="{E7048553-4877-6153-A1E5-8D40D13AED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2921" y="1574141"/>
            <a:ext cx="3709718" cy="1854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D5FBF58B-131C-89E1-C8FC-8E0E432941B3}"/>
              </a:ext>
            </a:extLst>
          </p:cNvPr>
          <p:cNvPicPr>
            <a:picLocks noChangeAspect="1"/>
          </p:cNvPicPr>
          <p:nvPr/>
        </p:nvPicPr>
        <p:blipFill>
          <a:blip r:embed="rId8"/>
          <a:stretch>
            <a:fillRect/>
          </a:stretch>
        </p:blipFill>
        <p:spPr>
          <a:xfrm>
            <a:off x="-5209863" y="4105608"/>
            <a:ext cx="4663602" cy="2342258"/>
          </a:xfrm>
          <a:prstGeom prst="rect">
            <a:avLst/>
          </a:prstGeom>
        </p:spPr>
      </p:pic>
      <p:pic>
        <p:nvPicPr>
          <p:cNvPr id="20480" name="Picture 20479">
            <a:extLst>
              <a:ext uri="{FF2B5EF4-FFF2-40B4-BE49-F238E27FC236}">
                <a16:creationId xmlns:a16="http://schemas.microsoft.com/office/drawing/2014/main" id="{7ED59A88-F37F-1B29-AC76-14AB80EA3477}"/>
              </a:ext>
            </a:extLst>
          </p:cNvPr>
          <p:cNvPicPr>
            <a:picLocks noChangeAspect="1"/>
          </p:cNvPicPr>
          <p:nvPr/>
        </p:nvPicPr>
        <p:blipFill>
          <a:blip r:embed="rId9"/>
          <a:stretch>
            <a:fillRect/>
          </a:stretch>
        </p:blipFill>
        <p:spPr>
          <a:xfrm>
            <a:off x="8003760" y="7252247"/>
            <a:ext cx="5040660" cy="2834250"/>
          </a:xfrm>
          <a:prstGeom prst="rect">
            <a:avLst/>
          </a:prstGeom>
        </p:spPr>
      </p:pic>
      <p:pic>
        <p:nvPicPr>
          <p:cNvPr id="20481" name="Picture 20480">
            <a:extLst>
              <a:ext uri="{FF2B5EF4-FFF2-40B4-BE49-F238E27FC236}">
                <a16:creationId xmlns:a16="http://schemas.microsoft.com/office/drawing/2014/main" id="{1251707E-5928-71A7-33F9-49BB1D3C57CF}"/>
              </a:ext>
            </a:extLst>
          </p:cNvPr>
          <p:cNvPicPr>
            <a:picLocks noChangeAspect="1"/>
          </p:cNvPicPr>
          <p:nvPr/>
        </p:nvPicPr>
        <p:blipFill>
          <a:blip r:embed="rId10"/>
          <a:stretch>
            <a:fillRect/>
          </a:stretch>
        </p:blipFill>
        <p:spPr>
          <a:xfrm>
            <a:off x="3812166" y="7334888"/>
            <a:ext cx="3644634" cy="2052160"/>
          </a:xfrm>
          <a:prstGeom prst="rect">
            <a:avLst/>
          </a:prstGeom>
        </p:spPr>
      </p:pic>
      <p:pic>
        <p:nvPicPr>
          <p:cNvPr id="5" name="Picture 4">
            <a:extLst>
              <a:ext uri="{FF2B5EF4-FFF2-40B4-BE49-F238E27FC236}">
                <a16:creationId xmlns:a16="http://schemas.microsoft.com/office/drawing/2014/main" id="{DC7A6304-6C70-B63A-6DC9-9CFE379A8FD7}"/>
              </a:ext>
            </a:extLst>
          </p:cNvPr>
          <p:cNvPicPr>
            <a:picLocks noChangeAspect="1"/>
          </p:cNvPicPr>
          <p:nvPr/>
        </p:nvPicPr>
        <p:blipFill rotWithShape="1">
          <a:blip r:embed="rId11"/>
          <a:srcRect t="38010" b="38613"/>
          <a:stretch/>
        </p:blipFill>
        <p:spPr>
          <a:xfrm>
            <a:off x="4462636" y="-976862"/>
            <a:ext cx="3266728" cy="763655"/>
          </a:xfrm>
          <a:prstGeom prst="rect">
            <a:avLst/>
          </a:prstGeom>
        </p:spPr>
      </p:pic>
      <p:grpSp>
        <p:nvGrpSpPr>
          <p:cNvPr id="2" name="Group 1">
            <a:extLst>
              <a:ext uri="{FF2B5EF4-FFF2-40B4-BE49-F238E27FC236}">
                <a16:creationId xmlns:a16="http://schemas.microsoft.com/office/drawing/2014/main" id="{D0C4963C-22E0-DB85-3DF5-19246AFC7DFD}"/>
              </a:ext>
            </a:extLst>
          </p:cNvPr>
          <p:cNvGrpSpPr/>
          <p:nvPr/>
        </p:nvGrpSpPr>
        <p:grpSpPr>
          <a:xfrm>
            <a:off x="870019" y="-5211336"/>
            <a:ext cx="10451963" cy="4818842"/>
            <a:chOff x="334800" y="1431000"/>
            <a:chExt cx="11520000" cy="5040000"/>
          </a:xfrm>
        </p:grpSpPr>
        <p:sp>
          <p:nvSpPr>
            <p:cNvPr id="3" name="Rectangle 18">
              <a:extLst>
                <a:ext uri="{FF2B5EF4-FFF2-40B4-BE49-F238E27FC236}">
                  <a16:creationId xmlns:a16="http://schemas.microsoft.com/office/drawing/2014/main" id="{56600BCD-B786-E6C8-60D6-CC60A44188BE}"/>
                </a:ext>
              </a:extLst>
            </p:cNvPr>
            <p:cNvSpPr/>
            <p:nvPr/>
          </p:nvSpPr>
          <p:spPr>
            <a:xfrm>
              <a:off x="334800" y="1431000"/>
              <a:ext cx="11520000" cy="5040000"/>
            </a:xfrm>
            <a:prstGeom prst="roundRect">
              <a:avLst>
                <a:gd name="adj" fmla="val 6519"/>
              </a:avLst>
            </a:prstGeom>
            <a:blipFill dpi="0" rotWithShape="1">
              <a:blip r:embed="rId12"/>
              <a:srcRect/>
              <a:tile tx="-336550" ty="-228600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0">
              <a:extLst>
                <a:ext uri="{FF2B5EF4-FFF2-40B4-BE49-F238E27FC236}">
                  <a16:creationId xmlns:a16="http://schemas.microsoft.com/office/drawing/2014/main" id="{E80710BF-F5B9-E561-3143-084FA9C8C9C4}"/>
                </a:ext>
              </a:extLst>
            </p:cNvPr>
            <p:cNvSpPr/>
            <p:nvPr/>
          </p:nvSpPr>
          <p:spPr>
            <a:xfrm>
              <a:off x="334800" y="1431000"/>
              <a:ext cx="11520000" cy="5040000"/>
            </a:xfrm>
            <a:prstGeom prst="roundRect">
              <a:avLst>
                <a:gd name="adj" fmla="val 6578"/>
              </a:avLst>
            </a:prstGeom>
            <a:solidFill>
              <a:schemeClr val="tx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026A636-C1E2-004D-CCCF-726829152E94}"/>
              </a:ext>
            </a:extLst>
          </p:cNvPr>
          <p:cNvPicPr>
            <a:picLocks noChangeAspect="1"/>
          </p:cNvPicPr>
          <p:nvPr/>
        </p:nvPicPr>
        <p:blipFill>
          <a:blip r:embed="rId13"/>
          <a:stretch>
            <a:fillRect/>
          </a:stretch>
        </p:blipFill>
        <p:spPr>
          <a:xfrm>
            <a:off x="8005097" y="7053743"/>
            <a:ext cx="4233609" cy="6698110"/>
          </a:xfrm>
          <a:prstGeom prst="rect">
            <a:avLst/>
          </a:prstGeom>
        </p:spPr>
      </p:pic>
      <p:grpSp>
        <p:nvGrpSpPr>
          <p:cNvPr id="8" name="Group 7">
            <a:extLst>
              <a:ext uri="{FF2B5EF4-FFF2-40B4-BE49-F238E27FC236}">
                <a16:creationId xmlns:a16="http://schemas.microsoft.com/office/drawing/2014/main" id="{E9B652AC-D3F3-1720-B2C3-7C968A3E5225}"/>
              </a:ext>
            </a:extLst>
          </p:cNvPr>
          <p:cNvGrpSpPr/>
          <p:nvPr/>
        </p:nvGrpSpPr>
        <p:grpSpPr>
          <a:xfrm>
            <a:off x="1737558" y="-4601915"/>
            <a:ext cx="5400000" cy="3600000"/>
            <a:chOff x="749772" y="2151000"/>
            <a:chExt cx="5400000" cy="3600000"/>
          </a:xfrm>
        </p:grpSpPr>
        <p:sp>
          <p:nvSpPr>
            <p:cNvPr id="9" name="Rounded Rectangle 8">
              <a:extLst>
                <a:ext uri="{FF2B5EF4-FFF2-40B4-BE49-F238E27FC236}">
                  <a16:creationId xmlns:a16="http://schemas.microsoft.com/office/drawing/2014/main" id="{CFC2E860-C554-9FBF-EADF-1ECA5B2F150C}"/>
                </a:ext>
              </a:extLst>
            </p:cNvPr>
            <p:cNvSpPr/>
            <p:nvPr/>
          </p:nvSpPr>
          <p:spPr>
            <a:xfrm>
              <a:off x="749772" y="2151000"/>
              <a:ext cx="5400000" cy="3600000"/>
            </a:xfrm>
            <a:prstGeom prst="roundRect">
              <a:avLst>
                <a:gd name="adj" fmla="val 829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95EBEA-3E07-276D-1318-26F3324C9926}"/>
                </a:ext>
              </a:extLst>
            </p:cNvPr>
            <p:cNvSpPr txBox="1"/>
            <p:nvPr/>
          </p:nvSpPr>
          <p:spPr>
            <a:xfrm>
              <a:off x="975209" y="3228704"/>
              <a:ext cx="4949125" cy="2246769"/>
            </a:xfrm>
            <a:prstGeom prst="rect">
              <a:avLst/>
            </a:prstGeom>
            <a:noFill/>
          </p:spPr>
          <p:txBody>
            <a:bodyPr wrap="square">
              <a:spAutoFit/>
            </a:bodyPr>
            <a:lstStyle/>
            <a:p>
              <a:pPr algn="just" rtl="0">
                <a:spcBef>
                  <a:spcPts val="0"/>
                </a:spcBef>
                <a:spcAft>
                  <a:spcPts val="0"/>
                </a:spcAft>
              </a:pPr>
              <a:r>
                <a:rPr lang="en-ID" sz="2000" dirty="0">
                  <a:latin typeface="+mj-lt"/>
                </a:rPr>
                <a:t>P</a:t>
              </a:r>
              <a:r>
                <a:rPr lang="en-ID" sz="2000" b="0" i="0" u="none" strike="noStrike" dirty="0">
                  <a:effectLst/>
                  <a:latin typeface="+mj-lt"/>
                </a:rPr>
                <a:t>rovides food photo-taking services using cell phone cameras; The application will automatically identify types of food and provide an overview of their nutritional composition, making it easier for users to make wise decisions regarding their child's growth and development.</a:t>
              </a:r>
              <a:endParaRPr lang="en-US" sz="2000" dirty="0">
                <a:latin typeface="+mj-lt"/>
              </a:endParaRPr>
            </a:p>
          </p:txBody>
        </p:sp>
        <p:sp>
          <p:nvSpPr>
            <p:cNvPr id="17" name="TextBox 16">
              <a:extLst>
                <a:ext uri="{FF2B5EF4-FFF2-40B4-BE49-F238E27FC236}">
                  <a16:creationId xmlns:a16="http://schemas.microsoft.com/office/drawing/2014/main" id="{9AAABAEF-DB44-6FB5-D807-E8897DE87DC5}"/>
                </a:ext>
              </a:extLst>
            </p:cNvPr>
            <p:cNvSpPr txBox="1"/>
            <p:nvPr/>
          </p:nvSpPr>
          <p:spPr>
            <a:xfrm>
              <a:off x="749772" y="2245292"/>
              <a:ext cx="5400000" cy="707886"/>
            </a:xfrm>
            <a:prstGeom prst="rect">
              <a:avLst/>
            </a:prstGeom>
            <a:noFill/>
          </p:spPr>
          <p:txBody>
            <a:bodyPr wrap="square">
              <a:spAutoFit/>
            </a:bodyPr>
            <a:lstStyle/>
            <a:p>
              <a:pPr algn="ctr" rtl="0">
                <a:spcBef>
                  <a:spcPts val="0"/>
                </a:spcBef>
                <a:spcAft>
                  <a:spcPts val="0"/>
                </a:spcAft>
              </a:pPr>
              <a:r>
                <a:rPr lang="en-ID" sz="4000" b="0" i="0" u="none" strike="noStrike" dirty="0">
                  <a:effectLst/>
                  <a:latin typeface="American Typewriter" panose="02090604020004020304" pitchFamily="18" charset="77"/>
                </a:rPr>
                <a:t>Scanning Food</a:t>
              </a:r>
              <a:endParaRPr lang="en-ID" sz="4000" b="0" dirty="0">
                <a:effectLst/>
                <a:latin typeface="American Typewriter" panose="02090604020004020304" pitchFamily="18" charset="77"/>
              </a:endParaRPr>
            </a:p>
          </p:txBody>
        </p:sp>
      </p:grpSp>
      <p:sp>
        <p:nvSpPr>
          <p:cNvPr id="11" name="Round Same Side Corner Rectangle 10">
            <a:extLst>
              <a:ext uri="{FF2B5EF4-FFF2-40B4-BE49-F238E27FC236}">
                <a16:creationId xmlns:a16="http://schemas.microsoft.com/office/drawing/2014/main" id="{95A90467-40EC-F31D-3877-FC1BBFD706D5}"/>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a:extLst>
              <a:ext uri="{FF2B5EF4-FFF2-40B4-BE49-F238E27FC236}">
                <a16:creationId xmlns:a16="http://schemas.microsoft.com/office/drawing/2014/main" id="{027FE867-DE1B-1F3F-18D4-952373267159}"/>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D303B06B-B8C5-BCF3-072A-4AAB6470D4F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944B9A2-09D7-E709-F994-2503803439F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C209575-9A5F-8310-D93C-DDA5AB91F6DF}"/>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Implement</a:t>
            </a:r>
          </a:p>
        </p:txBody>
      </p:sp>
    </p:spTree>
    <p:extLst>
      <p:ext uri="{BB962C8B-B14F-4D97-AF65-F5344CB8AC3E}">
        <p14:creationId xmlns:p14="http://schemas.microsoft.com/office/powerpoint/2010/main" val="147387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0" name="Picture 6" descr="Figma Pricing Guide – How to Save Money on Figma?">
            <a:extLst>
              <a:ext uri="{FF2B5EF4-FFF2-40B4-BE49-F238E27FC236}">
                <a16:creationId xmlns:a16="http://schemas.microsoft.com/office/drawing/2014/main" id="{360588B9-300E-FE88-2607-F90E68123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00" y="1711120"/>
            <a:ext cx="252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D13F8E3-E03E-7EEA-9C7C-F0ABC2B778C4}"/>
              </a:ext>
            </a:extLst>
          </p:cNvPr>
          <p:cNvPicPr>
            <a:picLocks noChangeAspect="1"/>
          </p:cNvPicPr>
          <p:nvPr/>
        </p:nvPicPr>
        <p:blipFill>
          <a:blip r:embed="rId3"/>
          <a:stretch>
            <a:fillRect/>
          </a:stretch>
        </p:blipFill>
        <p:spPr>
          <a:xfrm>
            <a:off x="545182" y="3345575"/>
            <a:ext cx="3167971" cy="1591089"/>
          </a:xfrm>
          <a:prstGeom prst="rect">
            <a:avLst/>
          </a:prstGeom>
        </p:spPr>
      </p:pic>
      <p:pic>
        <p:nvPicPr>
          <p:cNvPr id="11" name="Picture 10">
            <a:extLst>
              <a:ext uri="{FF2B5EF4-FFF2-40B4-BE49-F238E27FC236}">
                <a16:creationId xmlns:a16="http://schemas.microsoft.com/office/drawing/2014/main" id="{BE68C899-82D2-2B09-7229-7F170D6975CA}"/>
              </a:ext>
            </a:extLst>
          </p:cNvPr>
          <p:cNvPicPr>
            <a:picLocks noChangeAspect="1"/>
          </p:cNvPicPr>
          <p:nvPr/>
        </p:nvPicPr>
        <p:blipFill>
          <a:blip r:embed="rId4"/>
          <a:stretch>
            <a:fillRect/>
          </a:stretch>
        </p:blipFill>
        <p:spPr>
          <a:xfrm>
            <a:off x="8343947" y="4978471"/>
            <a:ext cx="3424106" cy="1925298"/>
          </a:xfrm>
          <a:prstGeom prst="rect">
            <a:avLst/>
          </a:prstGeom>
        </p:spPr>
      </p:pic>
      <p:pic>
        <p:nvPicPr>
          <p:cNvPr id="13" name="Picture 12">
            <a:extLst>
              <a:ext uri="{FF2B5EF4-FFF2-40B4-BE49-F238E27FC236}">
                <a16:creationId xmlns:a16="http://schemas.microsoft.com/office/drawing/2014/main" id="{9FF6F275-11E6-EA93-2A51-EA965AFA733B}"/>
              </a:ext>
            </a:extLst>
          </p:cNvPr>
          <p:cNvPicPr>
            <a:picLocks noChangeAspect="1"/>
          </p:cNvPicPr>
          <p:nvPr/>
        </p:nvPicPr>
        <p:blipFill>
          <a:blip r:embed="rId5"/>
          <a:stretch>
            <a:fillRect/>
          </a:stretch>
        </p:blipFill>
        <p:spPr>
          <a:xfrm>
            <a:off x="4858105" y="5244107"/>
            <a:ext cx="2475789" cy="1394026"/>
          </a:xfrm>
          <a:prstGeom prst="rect">
            <a:avLst/>
          </a:prstGeom>
        </p:spPr>
      </p:pic>
      <p:sp>
        <p:nvSpPr>
          <p:cNvPr id="19" name="TextBox 18">
            <a:extLst>
              <a:ext uri="{FF2B5EF4-FFF2-40B4-BE49-F238E27FC236}">
                <a16:creationId xmlns:a16="http://schemas.microsoft.com/office/drawing/2014/main" id="{1F5F04B8-B5DB-8C70-6B05-9C2430569B69}"/>
              </a:ext>
            </a:extLst>
          </p:cNvPr>
          <p:cNvSpPr txBox="1"/>
          <p:nvPr/>
        </p:nvSpPr>
        <p:spPr>
          <a:xfrm>
            <a:off x="5643058" y="2424392"/>
            <a:ext cx="4865883" cy="1631216"/>
          </a:xfrm>
          <a:prstGeom prst="rect">
            <a:avLst/>
          </a:prstGeom>
          <a:noFill/>
        </p:spPr>
        <p:txBody>
          <a:bodyPr wrap="square">
            <a:spAutoFit/>
          </a:bodyPr>
          <a:lstStyle/>
          <a:p>
            <a:pPr algn="ctr"/>
            <a:r>
              <a:rPr lang="en-US" sz="2000" dirty="0">
                <a:latin typeface="+mj-lt"/>
              </a:rPr>
              <a:t>A mobile application developed with a focus on using the latest tools in mobile development. The app aims to provide an intuitive and engaging user experience in recording and organizing daily life.</a:t>
            </a:r>
          </a:p>
        </p:txBody>
      </p:sp>
      <p:pic>
        <p:nvPicPr>
          <p:cNvPr id="36" name="Picture 4" descr="Firebase - Wikipedia bahasa Indonesia, ensiklopedia bebas">
            <a:extLst>
              <a:ext uri="{FF2B5EF4-FFF2-40B4-BE49-F238E27FC236}">
                <a16:creationId xmlns:a16="http://schemas.microsoft.com/office/drawing/2014/main" id="{C0C2418E-025C-21A6-E28E-9AAFB1178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6906" y="7785497"/>
            <a:ext cx="4198184" cy="144312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Node.js - Wikipedia">
            <a:extLst>
              <a:ext uri="{FF2B5EF4-FFF2-40B4-BE49-F238E27FC236}">
                <a16:creationId xmlns:a16="http://schemas.microsoft.com/office/drawing/2014/main" id="{A61ED52C-6E60-08C5-148B-00A1CB1861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4099" y="7586725"/>
            <a:ext cx="2869282" cy="175496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GCP Google Cloud Platform | Design &amp; Optimisation by Pendulum IT">
            <a:extLst>
              <a:ext uri="{FF2B5EF4-FFF2-40B4-BE49-F238E27FC236}">
                <a16:creationId xmlns:a16="http://schemas.microsoft.com/office/drawing/2014/main" id="{E030859D-FAE4-22F6-62D3-E0F4C2510F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18733" y="4055608"/>
            <a:ext cx="2096638" cy="20966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Google Cloud SQL - ironFocus">
            <a:extLst>
              <a:ext uri="{FF2B5EF4-FFF2-40B4-BE49-F238E27FC236}">
                <a16:creationId xmlns:a16="http://schemas.microsoft.com/office/drawing/2014/main" id="{DEA6627E-CC5D-7B19-60C6-916FC1FC04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57360" y="8743540"/>
            <a:ext cx="1867174" cy="186717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6" descr="Google Cloud Run Logo PNG Vector (SVG) Free Download">
            <a:extLst>
              <a:ext uri="{FF2B5EF4-FFF2-40B4-BE49-F238E27FC236}">
                <a16:creationId xmlns:a16="http://schemas.microsoft.com/office/drawing/2014/main" id="{F42E3787-5C3A-CA06-42E7-BA35AB6781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55999" y="9075396"/>
            <a:ext cx="1337181" cy="120346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Download Google Cloud Storage Logo in SVG Vector or PNG File Format - Logo .wine">
            <a:extLst>
              <a:ext uri="{FF2B5EF4-FFF2-40B4-BE49-F238E27FC236}">
                <a16:creationId xmlns:a16="http://schemas.microsoft.com/office/drawing/2014/main" id="{961967AF-79E6-D177-644E-6BBE214353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43156" y="6510967"/>
            <a:ext cx="2647791" cy="1765194"/>
          </a:xfrm>
          <a:prstGeom prst="rect">
            <a:avLst/>
          </a:prstGeom>
          <a:noFill/>
          <a:extLst>
            <a:ext uri="{909E8E84-426E-40DD-AFC4-6F175D3DCCD1}">
              <a14:hiddenFill xmlns:a14="http://schemas.microsoft.com/office/drawing/2010/main">
                <a:solidFill>
                  <a:srgbClr val="FFFFFF"/>
                </a:solidFill>
              </a14:hiddenFill>
            </a:ext>
          </a:extLst>
        </p:spPr>
      </p:pic>
      <p:sp>
        <p:nvSpPr>
          <p:cNvPr id="14" name="Round Same Side Corner Rectangle 13">
            <a:extLst>
              <a:ext uri="{FF2B5EF4-FFF2-40B4-BE49-F238E27FC236}">
                <a16:creationId xmlns:a16="http://schemas.microsoft.com/office/drawing/2014/main" id="{E94AD70D-9D50-1CFA-5CAB-E59D0DA82A0F}"/>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 Side Corner Rectangle 14">
            <a:extLst>
              <a:ext uri="{FF2B5EF4-FFF2-40B4-BE49-F238E27FC236}">
                <a16:creationId xmlns:a16="http://schemas.microsoft.com/office/drawing/2014/main" id="{D9BE0121-6463-EFB9-8835-7348BFF5ECE5}"/>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1C9A711F-EE2E-744E-B24E-F484D455F47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70714C04-7498-523E-B4A5-DD87C85D727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3A89A33-D7B8-7B2B-CA08-1346264D0D25}"/>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Implement</a:t>
            </a:r>
          </a:p>
        </p:txBody>
      </p:sp>
    </p:spTree>
    <p:extLst>
      <p:ext uri="{BB962C8B-B14F-4D97-AF65-F5344CB8AC3E}">
        <p14:creationId xmlns:p14="http://schemas.microsoft.com/office/powerpoint/2010/main" val="327926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Firebase - Wikipedia bahasa Indonesia, ensiklopedia bebas">
            <a:extLst>
              <a:ext uri="{FF2B5EF4-FFF2-40B4-BE49-F238E27FC236}">
                <a16:creationId xmlns:a16="http://schemas.microsoft.com/office/drawing/2014/main" id="{2F98CB10-6F03-A60C-B008-69D220EC3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089" y="5401120"/>
            <a:ext cx="314181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Node.js - Wikipedia">
            <a:extLst>
              <a:ext uri="{FF2B5EF4-FFF2-40B4-BE49-F238E27FC236}">
                <a16:creationId xmlns:a16="http://schemas.microsoft.com/office/drawing/2014/main" id="{425B9466-3FD6-DF1C-EBE3-A41E6A7B1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0" y="5221119"/>
            <a:ext cx="2354333"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2546" name="Picture 18" descr="Download Google Cloud Storage Logo in SVG Vector or PNG File Format - Logo .wine">
            <a:extLst>
              <a:ext uri="{FF2B5EF4-FFF2-40B4-BE49-F238E27FC236}">
                <a16:creationId xmlns:a16="http://schemas.microsoft.com/office/drawing/2014/main" id="{8E6395FA-92B3-5CC5-FE10-DE2B76781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2450" y="3445420"/>
            <a:ext cx="2087100" cy="1391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3422E68-B1D2-415F-CB8E-923851F0F1A1}"/>
              </a:ext>
            </a:extLst>
          </p:cNvPr>
          <p:cNvSpPr txBox="1"/>
          <p:nvPr/>
        </p:nvSpPr>
        <p:spPr>
          <a:xfrm>
            <a:off x="1519932" y="2424952"/>
            <a:ext cx="5192136" cy="1631216"/>
          </a:xfrm>
          <a:prstGeom prst="rect">
            <a:avLst/>
          </a:prstGeom>
          <a:noFill/>
        </p:spPr>
        <p:txBody>
          <a:bodyPr wrap="square">
            <a:spAutoFit/>
          </a:bodyPr>
          <a:lstStyle/>
          <a:p>
            <a:pPr algn="ctr"/>
            <a:r>
              <a:rPr lang="en-US" sz="2000" dirty="0">
                <a:latin typeface="+mj-lt"/>
              </a:rPr>
              <a:t>This project demonstrates the robust integration between Node.js, Firebase, and Google Cloud Platform to provide a stable, scalable, and user-friendly cloud solution for team task management.</a:t>
            </a:r>
          </a:p>
        </p:txBody>
      </p:sp>
      <p:pic>
        <p:nvPicPr>
          <p:cNvPr id="22530" name="Picture 2" descr="GCP Google Cloud Platform | Design &amp; Optimisation by Pendulum IT">
            <a:extLst>
              <a:ext uri="{FF2B5EF4-FFF2-40B4-BE49-F238E27FC236}">
                <a16:creationId xmlns:a16="http://schemas.microsoft.com/office/drawing/2014/main" id="{485285B0-68E8-C743-480E-705FA3BA40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9671" y="1510003"/>
            <a:ext cx="1652658" cy="1652658"/>
          </a:xfrm>
          <a:prstGeom prst="rect">
            <a:avLst/>
          </a:prstGeom>
          <a:noFill/>
          <a:extLst>
            <a:ext uri="{909E8E84-426E-40DD-AFC4-6F175D3DCCD1}">
              <a14:hiddenFill xmlns:a14="http://schemas.microsoft.com/office/drawing/2010/main">
                <a:solidFill>
                  <a:srgbClr val="FFFFFF"/>
                </a:solidFill>
              </a14:hiddenFill>
            </a:ext>
          </a:extLst>
        </p:spPr>
      </p:pic>
      <p:pic>
        <p:nvPicPr>
          <p:cNvPr id="22542" name="Picture 14" descr="Google Cloud SQL - ironFocus">
            <a:extLst>
              <a:ext uri="{FF2B5EF4-FFF2-40B4-BE49-F238E27FC236}">
                <a16:creationId xmlns:a16="http://schemas.microsoft.com/office/drawing/2014/main" id="{3FC35116-C2DF-AF2A-5950-0F9FD60BB1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3657" y="5205227"/>
            <a:ext cx="1471785" cy="1471785"/>
          </a:xfrm>
          <a:prstGeom prst="rect">
            <a:avLst/>
          </a:prstGeom>
          <a:noFill/>
          <a:extLst>
            <a:ext uri="{909E8E84-426E-40DD-AFC4-6F175D3DCCD1}">
              <a14:hiddenFill xmlns:a14="http://schemas.microsoft.com/office/drawing/2010/main">
                <a:solidFill>
                  <a:srgbClr val="FFFFFF"/>
                </a:solidFill>
              </a14:hiddenFill>
            </a:ext>
          </a:extLst>
        </p:spPr>
      </p:pic>
      <p:pic>
        <p:nvPicPr>
          <p:cNvPr id="22544" name="Picture 16" descr="Google Cloud Run Logo PNG Vector (SVG) Free Download">
            <a:extLst>
              <a:ext uri="{FF2B5EF4-FFF2-40B4-BE49-F238E27FC236}">
                <a16:creationId xmlns:a16="http://schemas.microsoft.com/office/drawing/2014/main" id="{0C150A04-4E2C-800C-C8F2-1B20BC1CE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9628" y="5466810"/>
            <a:ext cx="1054022" cy="948620"/>
          </a:xfrm>
          <a:prstGeom prst="rect">
            <a:avLst/>
          </a:prstGeom>
          <a:noFill/>
          <a:extLst>
            <a:ext uri="{909E8E84-426E-40DD-AFC4-6F175D3DCCD1}">
              <a14:hiddenFill xmlns:a14="http://schemas.microsoft.com/office/drawing/2010/main">
                <a:solidFill>
                  <a:srgbClr val="FFFFFF"/>
                </a:solidFill>
              </a14:hiddenFill>
            </a:ext>
          </a:extLst>
        </p:spPr>
      </p:pic>
      <p:sp>
        <p:nvSpPr>
          <p:cNvPr id="6" name="Round Same Side Corner Rectangle 5">
            <a:extLst>
              <a:ext uri="{FF2B5EF4-FFF2-40B4-BE49-F238E27FC236}">
                <a16:creationId xmlns:a16="http://schemas.microsoft.com/office/drawing/2014/main" id="{2E8848F8-AB46-7AED-D333-C9FE06841260}"/>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 Side Corner Rectangle 8">
            <a:extLst>
              <a:ext uri="{FF2B5EF4-FFF2-40B4-BE49-F238E27FC236}">
                <a16:creationId xmlns:a16="http://schemas.microsoft.com/office/drawing/2014/main" id="{67CB29A5-A147-09D9-66E7-A088E406224F}"/>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AC17CC35-EE3F-65B9-94C3-A92CA8FE473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B3A2335-0E95-3698-6EAC-6ED88F5BFCE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F771AF8-6FF7-B509-93CD-148FD7404A59}"/>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Implement</a:t>
            </a:r>
          </a:p>
        </p:txBody>
      </p:sp>
      <p:grpSp>
        <p:nvGrpSpPr>
          <p:cNvPr id="2" name="Group 1">
            <a:extLst>
              <a:ext uri="{FF2B5EF4-FFF2-40B4-BE49-F238E27FC236}">
                <a16:creationId xmlns:a16="http://schemas.microsoft.com/office/drawing/2014/main" id="{957DF749-C3DB-1C85-51DE-701A2D774030}"/>
              </a:ext>
            </a:extLst>
          </p:cNvPr>
          <p:cNvGrpSpPr/>
          <p:nvPr/>
        </p:nvGrpSpPr>
        <p:grpSpPr>
          <a:xfrm>
            <a:off x="1967178" y="7167658"/>
            <a:ext cx="8257643" cy="5180263"/>
            <a:chOff x="1967178" y="1568536"/>
            <a:chExt cx="8257643" cy="5180263"/>
          </a:xfrm>
        </p:grpSpPr>
        <p:pic>
          <p:nvPicPr>
            <p:cNvPr id="3" name="Picture 2">
              <a:extLst>
                <a:ext uri="{FF2B5EF4-FFF2-40B4-BE49-F238E27FC236}">
                  <a16:creationId xmlns:a16="http://schemas.microsoft.com/office/drawing/2014/main" id="{FDDD961A-750A-738A-57D8-3CC69CE76DD1}"/>
                </a:ext>
              </a:extLst>
            </p:cNvPr>
            <p:cNvPicPr>
              <a:picLocks noChangeAspect="1"/>
            </p:cNvPicPr>
            <p:nvPr/>
          </p:nvPicPr>
          <p:blipFill>
            <a:blip r:embed="rId9"/>
            <a:stretch>
              <a:fillRect/>
            </a:stretch>
          </p:blipFill>
          <p:spPr>
            <a:xfrm>
              <a:off x="1967178" y="2068798"/>
              <a:ext cx="2106000" cy="4680000"/>
            </a:xfrm>
            <a:prstGeom prst="rect">
              <a:avLst/>
            </a:prstGeom>
            <a:ln>
              <a:solidFill>
                <a:srgbClr val="68B294"/>
              </a:solidFill>
            </a:ln>
          </p:spPr>
        </p:pic>
        <p:pic>
          <p:nvPicPr>
            <p:cNvPr id="5" name="Picture 4">
              <a:extLst>
                <a:ext uri="{FF2B5EF4-FFF2-40B4-BE49-F238E27FC236}">
                  <a16:creationId xmlns:a16="http://schemas.microsoft.com/office/drawing/2014/main" id="{73F3F508-9AFF-CCD1-AE10-A5B09460EAFE}"/>
                </a:ext>
              </a:extLst>
            </p:cNvPr>
            <p:cNvPicPr>
              <a:picLocks noChangeAspect="1"/>
            </p:cNvPicPr>
            <p:nvPr/>
          </p:nvPicPr>
          <p:blipFill>
            <a:blip r:embed="rId10"/>
            <a:srcRect/>
            <a:stretch/>
          </p:blipFill>
          <p:spPr>
            <a:xfrm>
              <a:off x="5042999" y="2068799"/>
              <a:ext cx="2106000" cy="4680000"/>
            </a:xfrm>
            <a:prstGeom prst="rect">
              <a:avLst/>
            </a:prstGeom>
            <a:ln>
              <a:solidFill>
                <a:srgbClr val="68B294"/>
              </a:solidFill>
            </a:ln>
          </p:spPr>
        </p:pic>
        <p:pic>
          <p:nvPicPr>
            <p:cNvPr id="7" name="Picture 6">
              <a:extLst>
                <a:ext uri="{FF2B5EF4-FFF2-40B4-BE49-F238E27FC236}">
                  <a16:creationId xmlns:a16="http://schemas.microsoft.com/office/drawing/2014/main" id="{9C0ED43D-6E65-39C8-3EC9-551F349C4749}"/>
                </a:ext>
              </a:extLst>
            </p:cNvPr>
            <p:cNvPicPr>
              <a:picLocks noChangeAspect="1"/>
            </p:cNvPicPr>
            <p:nvPr/>
          </p:nvPicPr>
          <p:blipFill>
            <a:blip r:embed="rId11"/>
            <a:stretch>
              <a:fillRect/>
            </a:stretch>
          </p:blipFill>
          <p:spPr>
            <a:xfrm>
              <a:off x="8118821" y="2068798"/>
              <a:ext cx="2106000" cy="4680000"/>
            </a:xfrm>
            <a:prstGeom prst="rect">
              <a:avLst/>
            </a:prstGeom>
            <a:ln>
              <a:solidFill>
                <a:srgbClr val="68B294"/>
              </a:solidFill>
            </a:ln>
          </p:spPr>
        </p:pic>
        <p:sp>
          <p:nvSpPr>
            <p:cNvPr id="8" name="TextBox 7">
              <a:extLst>
                <a:ext uri="{FF2B5EF4-FFF2-40B4-BE49-F238E27FC236}">
                  <a16:creationId xmlns:a16="http://schemas.microsoft.com/office/drawing/2014/main" id="{DF73C814-1867-9254-B3DB-560F6D9B2DD6}"/>
                </a:ext>
              </a:extLst>
            </p:cNvPr>
            <p:cNvSpPr txBox="1"/>
            <p:nvPr/>
          </p:nvSpPr>
          <p:spPr>
            <a:xfrm>
              <a:off x="3047998" y="1568536"/>
              <a:ext cx="6096000" cy="369332"/>
            </a:xfrm>
            <a:prstGeom prst="rect">
              <a:avLst/>
            </a:prstGeom>
            <a:noFill/>
          </p:spPr>
          <p:txBody>
            <a:bodyPr wrap="square">
              <a:spAutoFit/>
            </a:bodyPr>
            <a:lstStyle/>
            <a:p>
              <a:pPr algn="ctr"/>
              <a:r>
                <a:rPr lang="en-US" dirty="0"/>
                <a:t>Login / Signup</a:t>
              </a:r>
            </a:p>
          </p:txBody>
        </p:sp>
      </p:grpSp>
    </p:spTree>
    <p:extLst>
      <p:ext uri="{BB962C8B-B14F-4D97-AF65-F5344CB8AC3E}">
        <p14:creationId xmlns:p14="http://schemas.microsoft.com/office/powerpoint/2010/main" val="59665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2EAFF39-A86F-F38F-F0AF-3EDDC3D31E3C}"/>
              </a:ext>
            </a:extLst>
          </p:cNvPr>
          <p:cNvGrpSpPr/>
          <p:nvPr/>
        </p:nvGrpSpPr>
        <p:grpSpPr>
          <a:xfrm>
            <a:off x="1967178" y="1568536"/>
            <a:ext cx="8257643" cy="5180263"/>
            <a:chOff x="1967178" y="1568536"/>
            <a:chExt cx="8257643" cy="5180263"/>
          </a:xfrm>
        </p:grpSpPr>
        <p:pic>
          <p:nvPicPr>
            <p:cNvPr id="14" name="Picture 13">
              <a:extLst>
                <a:ext uri="{FF2B5EF4-FFF2-40B4-BE49-F238E27FC236}">
                  <a16:creationId xmlns:a16="http://schemas.microsoft.com/office/drawing/2014/main" id="{73B111D8-181A-D413-F952-2F025507E02B}"/>
                </a:ext>
              </a:extLst>
            </p:cNvPr>
            <p:cNvPicPr>
              <a:picLocks noChangeAspect="1"/>
            </p:cNvPicPr>
            <p:nvPr/>
          </p:nvPicPr>
          <p:blipFill>
            <a:blip r:embed="rId2"/>
            <a:stretch>
              <a:fillRect/>
            </a:stretch>
          </p:blipFill>
          <p:spPr>
            <a:xfrm>
              <a:off x="1967178" y="2068798"/>
              <a:ext cx="2106000" cy="4680000"/>
            </a:xfrm>
            <a:prstGeom prst="rect">
              <a:avLst/>
            </a:prstGeom>
            <a:ln>
              <a:solidFill>
                <a:srgbClr val="68B294"/>
              </a:solidFill>
            </a:ln>
          </p:spPr>
        </p:pic>
        <p:pic>
          <p:nvPicPr>
            <p:cNvPr id="15" name="Picture 14">
              <a:extLst>
                <a:ext uri="{FF2B5EF4-FFF2-40B4-BE49-F238E27FC236}">
                  <a16:creationId xmlns:a16="http://schemas.microsoft.com/office/drawing/2014/main" id="{5A9F7885-23B5-E6A1-E574-A286CE22CC02}"/>
                </a:ext>
              </a:extLst>
            </p:cNvPr>
            <p:cNvPicPr>
              <a:picLocks noChangeAspect="1"/>
            </p:cNvPicPr>
            <p:nvPr/>
          </p:nvPicPr>
          <p:blipFill>
            <a:blip r:embed="rId3"/>
            <a:srcRect/>
            <a:stretch/>
          </p:blipFill>
          <p:spPr>
            <a:xfrm>
              <a:off x="5042999" y="2068799"/>
              <a:ext cx="2106000" cy="4680000"/>
            </a:xfrm>
            <a:prstGeom prst="rect">
              <a:avLst/>
            </a:prstGeom>
            <a:ln>
              <a:solidFill>
                <a:srgbClr val="68B294"/>
              </a:solidFill>
            </a:ln>
          </p:spPr>
        </p:pic>
        <p:pic>
          <p:nvPicPr>
            <p:cNvPr id="16" name="Picture 15">
              <a:extLst>
                <a:ext uri="{FF2B5EF4-FFF2-40B4-BE49-F238E27FC236}">
                  <a16:creationId xmlns:a16="http://schemas.microsoft.com/office/drawing/2014/main" id="{CDE8AC3A-E078-C1F4-4186-31C7F4872204}"/>
                </a:ext>
              </a:extLst>
            </p:cNvPr>
            <p:cNvPicPr>
              <a:picLocks noChangeAspect="1"/>
            </p:cNvPicPr>
            <p:nvPr/>
          </p:nvPicPr>
          <p:blipFill>
            <a:blip r:embed="rId4"/>
            <a:stretch>
              <a:fillRect/>
            </a:stretch>
          </p:blipFill>
          <p:spPr>
            <a:xfrm>
              <a:off x="8118821" y="2068798"/>
              <a:ext cx="2106000" cy="4680000"/>
            </a:xfrm>
            <a:prstGeom prst="rect">
              <a:avLst/>
            </a:prstGeom>
            <a:ln>
              <a:solidFill>
                <a:srgbClr val="68B294"/>
              </a:solidFill>
            </a:ln>
          </p:spPr>
        </p:pic>
        <p:sp>
          <p:nvSpPr>
            <p:cNvPr id="18" name="TextBox 17">
              <a:extLst>
                <a:ext uri="{FF2B5EF4-FFF2-40B4-BE49-F238E27FC236}">
                  <a16:creationId xmlns:a16="http://schemas.microsoft.com/office/drawing/2014/main" id="{9DA32547-839F-63DA-ECC0-AB8C90F23060}"/>
                </a:ext>
              </a:extLst>
            </p:cNvPr>
            <p:cNvSpPr txBox="1"/>
            <p:nvPr/>
          </p:nvSpPr>
          <p:spPr>
            <a:xfrm>
              <a:off x="3047998" y="1568536"/>
              <a:ext cx="6096000" cy="369332"/>
            </a:xfrm>
            <a:prstGeom prst="rect">
              <a:avLst/>
            </a:prstGeom>
            <a:noFill/>
          </p:spPr>
          <p:txBody>
            <a:bodyPr wrap="square">
              <a:spAutoFit/>
            </a:bodyPr>
            <a:lstStyle/>
            <a:p>
              <a:pPr algn="ctr"/>
              <a:r>
                <a:rPr lang="en-US" dirty="0"/>
                <a:t>Login / Signup</a:t>
              </a:r>
            </a:p>
          </p:txBody>
        </p:sp>
      </p:grpSp>
      <p:grpSp>
        <p:nvGrpSpPr>
          <p:cNvPr id="28" name="Group 27">
            <a:extLst>
              <a:ext uri="{FF2B5EF4-FFF2-40B4-BE49-F238E27FC236}">
                <a16:creationId xmlns:a16="http://schemas.microsoft.com/office/drawing/2014/main" id="{D8104BB8-9DF9-F14E-EB09-E4C63A661E95}"/>
              </a:ext>
            </a:extLst>
          </p:cNvPr>
          <p:cNvGrpSpPr/>
          <p:nvPr/>
        </p:nvGrpSpPr>
        <p:grpSpPr>
          <a:xfrm>
            <a:off x="1967179" y="7338334"/>
            <a:ext cx="8257643" cy="5180263"/>
            <a:chOff x="1967178" y="1568536"/>
            <a:chExt cx="8257643" cy="5180263"/>
          </a:xfrm>
        </p:grpSpPr>
        <p:pic>
          <p:nvPicPr>
            <p:cNvPr id="29" name="Picture 28">
              <a:extLst>
                <a:ext uri="{FF2B5EF4-FFF2-40B4-BE49-F238E27FC236}">
                  <a16:creationId xmlns:a16="http://schemas.microsoft.com/office/drawing/2014/main" id="{ED6692AB-0248-23CD-A1EE-547715F7E19D}"/>
                </a:ext>
              </a:extLst>
            </p:cNvPr>
            <p:cNvPicPr>
              <a:picLocks noChangeAspect="1"/>
            </p:cNvPicPr>
            <p:nvPr/>
          </p:nvPicPr>
          <p:blipFill>
            <a:blip r:embed="rId5"/>
            <a:srcRect/>
            <a:stretch/>
          </p:blipFill>
          <p:spPr>
            <a:xfrm>
              <a:off x="1967178" y="2068798"/>
              <a:ext cx="2106000" cy="4680000"/>
            </a:xfrm>
            <a:prstGeom prst="rect">
              <a:avLst/>
            </a:prstGeom>
            <a:ln>
              <a:solidFill>
                <a:srgbClr val="68B294"/>
              </a:solidFill>
            </a:ln>
          </p:spPr>
        </p:pic>
        <p:pic>
          <p:nvPicPr>
            <p:cNvPr id="30" name="Picture 29">
              <a:extLst>
                <a:ext uri="{FF2B5EF4-FFF2-40B4-BE49-F238E27FC236}">
                  <a16:creationId xmlns:a16="http://schemas.microsoft.com/office/drawing/2014/main" id="{5792D9C8-A147-8E7A-6A84-65666349A30C}"/>
                </a:ext>
              </a:extLst>
            </p:cNvPr>
            <p:cNvPicPr>
              <a:picLocks noChangeAspect="1"/>
            </p:cNvPicPr>
            <p:nvPr/>
          </p:nvPicPr>
          <p:blipFill>
            <a:blip r:embed="rId6"/>
            <a:srcRect/>
            <a:stretch/>
          </p:blipFill>
          <p:spPr>
            <a:xfrm>
              <a:off x="5042999" y="2068799"/>
              <a:ext cx="2106000" cy="4680000"/>
            </a:xfrm>
            <a:prstGeom prst="rect">
              <a:avLst/>
            </a:prstGeom>
            <a:ln>
              <a:solidFill>
                <a:srgbClr val="68B294"/>
              </a:solidFill>
            </a:ln>
          </p:spPr>
        </p:pic>
        <p:pic>
          <p:nvPicPr>
            <p:cNvPr id="31" name="Picture 30">
              <a:extLst>
                <a:ext uri="{FF2B5EF4-FFF2-40B4-BE49-F238E27FC236}">
                  <a16:creationId xmlns:a16="http://schemas.microsoft.com/office/drawing/2014/main" id="{13D4DF57-7AD2-5255-FA0A-8FFDE628BFD6}"/>
                </a:ext>
              </a:extLst>
            </p:cNvPr>
            <p:cNvPicPr>
              <a:picLocks noChangeAspect="1"/>
            </p:cNvPicPr>
            <p:nvPr/>
          </p:nvPicPr>
          <p:blipFill>
            <a:blip r:embed="rId7"/>
            <a:srcRect/>
            <a:stretch/>
          </p:blipFill>
          <p:spPr>
            <a:xfrm>
              <a:off x="8118821" y="2068798"/>
              <a:ext cx="2106000" cy="4680000"/>
            </a:xfrm>
            <a:prstGeom prst="rect">
              <a:avLst/>
            </a:prstGeom>
            <a:ln>
              <a:solidFill>
                <a:srgbClr val="68B294"/>
              </a:solidFill>
            </a:ln>
          </p:spPr>
        </p:pic>
        <p:sp>
          <p:nvSpPr>
            <p:cNvPr id="32" name="TextBox 31">
              <a:extLst>
                <a:ext uri="{FF2B5EF4-FFF2-40B4-BE49-F238E27FC236}">
                  <a16:creationId xmlns:a16="http://schemas.microsoft.com/office/drawing/2014/main" id="{DAC3F3A3-DCAA-D4B3-AE33-76757F43B933}"/>
                </a:ext>
              </a:extLst>
            </p:cNvPr>
            <p:cNvSpPr txBox="1"/>
            <p:nvPr/>
          </p:nvSpPr>
          <p:spPr>
            <a:xfrm>
              <a:off x="3047998" y="1568536"/>
              <a:ext cx="6096000" cy="369332"/>
            </a:xfrm>
            <a:prstGeom prst="rect">
              <a:avLst/>
            </a:prstGeom>
            <a:noFill/>
          </p:spPr>
          <p:txBody>
            <a:bodyPr wrap="square">
              <a:spAutoFit/>
            </a:bodyPr>
            <a:lstStyle/>
            <a:p>
              <a:pPr algn="ctr"/>
              <a:r>
                <a:rPr lang="en-US" dirty="0"/>
                <a:t>Monitoring / Scanning / Article</a:t>
              </a:r>
            </a:p>
          </p:txBody>
        </p:sp>
      </p:grpSp>
      <p:sp>
        <p:nvSpPr>
          <p:cNvPr id="10" name="Round Same Side Corner Rectangle 9">
            <a:extLst>
              <a:ext uri="{FF2B5EF4-FFF2-40B4-BE49-F238E27FC236}">
                <a16:creationId xmlns:a16="http://schemas.microsoft.com/office/drawing/2014/main" id="{E0EA8375-5BEB-3B88-F645-1C99F0FDD603}"/>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a:extLst>
              <a:ext uri="{FF2B5EF4-FFF2-40B4-BE49-F238E27FC236}">
                <a16:creationId xmlns:a16="http://schemas.microsoft.com/office/drawing/2014/main" id="{81B03E80-19DC-ECD5-E803-3503E60FF92D}"/>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3E8188FF-DD84-6CF3-3689-ACF1835498D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C60861B-1AE4-1AB4-59E6-9E528632C2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DF762EA-0DD6-1368-F966-A14F47EE4017}"/>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Result &amp; Documentation</a:t>
            </a:r>
          </a:p>
        </p:txBody>
      </p:sp>
    </p:spTree>
    <p:extLst>
      <p:ext uri="{BB962C8B-B14F-4D97-AF65-F5344CB8AC3E}">
        <p14:creationId xmlns:p14="http://schemas.microsoft.com/office/powerpoint/2010/main" val="192247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78B01DF-7B74-A762-7511-637F453FEB44}"/>
              </a:ext>
            </a:extLst>
          </p:cNvPr>
          <p:cNvGrpSpPr/>
          <p:nvPr/>
        </p:nvGrpSpPr>
        <p:grpSpPr>
          <a:xfrm>
            <a:off x="1967174" y="-5588082"/>
            <a:ext cx="8257643" cy="5180263"/>
            <a:chOff x="1967178" y="1568536"/>
            <a:chExt cx="8257643" cy="5180263"/>
          </a:xfrm>
        </p:grpSpPr>
        <p:pic>
          <p:nvPicPr>
            <p:cNvPr id="32" name="Picture 31">
              <a:extLst>
                <a:ext uri="{FF2B5EF4-FFF2-40B4-BE49-F238E27FC236}">
                  <a16:creationId xmlns:a16="http://schemas.microsoft.com/office/drawing/2014/main" id="{BAB0BF86-4107-9291-A7C4-00194CBC4587}"/>
                </a:ext>
              </a:extLst>
            </p:cNvPr>
            <p:cNvPicPr>
              <a:picLocks noChangeAspect="1"/>
            </p:cNvPicPr>
            <p:nvPr/>
          </p:nvPicPr>
          <p:blipFill>
            <a:blip r:embed="rId2"/>
            <a:stretch>
              <a:fillRect/>
            </a:stretch>
          </p:blipFill>
          <p:spPr>
            <a:xfrm>
              <a:off x="1967178" y="2068798"/>
              <a:ext cx="2106000" cy="4680000"/>
            </a:xfrm>
            <a:prstGeom prst="rect">
              <a:avLst/>
            </a:prstGeom>
            <a:ln>
              <a:solidFill>
                <a:srgbClr val="68B294"/>
              </a:solidFill>
            </a:ln>
          </p:spPr>
        </p:pic>
        <p:pic>
          <p:nvPicPr>
            <p:cNvPr id="33" name="Picture 32">
              <a:extLst>
                <a:ext uri="{FF2B5EF4-FFF2-40B4-BE49-F238E27FC236}">
                  <a16:creationId xmlns:a16="http://schemas.microsoft.com/office/drawing/2014/main" id="{E081D7E7-227C-F910-8170-A2BDC5E132FB}"/>
                </a:ext>
              </a:extLst>
            </p:cNvPr>
            <p:cNvPicPr>
              <a:picLocks noChangeAspect="1"/>
            </p:cNvPicPr>
            <p:nvPr/>
          </p:nvPicPr>
          <p:blipFill>
            <a:blip r:embed="rId3"/>
            <a:srcRect/>
            <a:stretch/>
          </p:blipFill>
          <p:spPr>
            <a:xfrm>
              <a:off x="5042999" y="2068799"/>
              <a:ext cx="2106000" cy="4680000"/>
            </a:xfrm>
            <a:prstGeom prst="rect">
              <a:avLst/>
            </a:prstGeom>
            <a:ln>
              <a:solidFill>
                <a:srgbClr val="68B294"/>
              </a:solidFill>
            </a:ln>
          </p:spPr>
        </p:pic>
        <p:pic>
          <p:nvPicPr>
            <p:cNvPr id="34" name="Picture 33">
              <a:extLst>
                <a:ext uri="{FF2B5EF4-FFF2-40B4-BE49-F238E27FC236}">
                  <a16:creationId xmlns:a16="http://schemas.microsoft.com/office/drawing/2014/main" id="{7FB31727-0B34-C5F0-CA62-0B2D1836ABA7}"/>
                </a:ext>
              </a:extLst>
            </p:cNvPr>
            <p:cNvPicPr>
              <a:picLocks noChangeAspect="1"/>
            </p:cNvPicPr>
            <p:nvPr/>
          </p:nvPicPr>
          <p:blipFill>
            <a:blip r:embed="rId4"/>
            <a:stretch>
              <a:fillRect/>
            </a:stretch>
          </p:blipFill>
          <p:spPr>
            <a:xfrm>
              <a:off x="8118821" y="2068798"/>
              <a:ext cx="2106000" cy="4680000"/>
            </a:xfrm>
            <a:prstGeom prst="rect">
              <a:avLst/>
            </a:prstGeom>
            <a:ln>
              <a:solidFill>
                <a:srgbClr val="68B294"/>
              </a:solidFill>
            </a:ln>
          </p:spPr>
        </p:pic>
        <p:sp>
          <p:nvSpPr>
            <p:cNvPr id="35" name="TextBox 34">
              <a:extLst>
                <a:ext uri="{FF2B5EF4-FFF2-40B4-BE49-F238E27FC236}">
                  <a16:creationId xmlns:a16="http://schemas.microsoft.com/office/drawing/2014/main" id="{BBAEECB0-C3AF-F9AC-F803-22EB8E0096DE}"/>
                </a:ext>
              </a:extLst>
            </p:cNvPr>
            <p:cNvSpPr txBox="1"/>
            <p:nvPr/>
          </p:nvSpPr>
          <p:spPr>
            <a:xfrm>
              <a:off x="3047998" y="1568536"/>
              <a:ext cx="6096000" cy="369332"/>
            </a:xfrm>
            <a:prstGeom prst="rect">
              <a:avLst/>
            </a:prstGeom>
            <a:noFill/>
          </p:spPr>
          <p:txBody>
            <a:bodyPr wrap="square">
              <a:spAutoFit/>
            </a:bodyPr>
            <a:lstStyle/>
            <a:p>
              <a:pPr algn="ctr"/>
              <a:r>
                <a:rPr lang="en-US" dirty="0"/>
                <a:t>Login / Signup</a:t>
              </a:r>
            </a:p>
          </p:txBody>
        </p:sp>
      </p:grpSp>
      <p:grpSp>
        <p:nvGrpSpPr>
          <p:cNvPr id="41" name="Group 40">
            <a:extLst>
              <a:ext uri="{FF2B5EF4-FFF2-40B4-BE49-F238E27FC236}">
                <a16:creationId xmlns:a16="http://schemas.microsoft.com/office/drawing/2014/main" id="{06F0F9EB-DDFA-DD88-ACBE-2A158F0A189A}"/>
              </a:ext>
            </a:extLst>
          </p:cNvPr>
          <p:cNvGrpSpPr/>
          <p:nvPr/>
        </p:nvGrpSpPr>
        <p:grpSpPr>
          <a:xfrm>
            <a:off x="1967178" y="1568536"/>
            <a:ext cx="8257643" cy="5180263"/>
            <a:chOff x="1967178" y="1568536"/>
            <a:chExt cx="8257643" cy="5180263"/>
          </a:xfrm>
        </p:grpSpPr>
        <p:pic>
          <p:nvPicPr>
            <p:cNvPr id="42" name="Picture 41">
              <a:extLst>
                <a:ext uri="{FF2B5EF4-FFF2-40B4-BE49-F238E27FC236}">
                  <a16:creationId xmlns:a16="http://schemas.microsoft.com/office/drawing/2014/main" id="{23A445F9-E952-534E-7040-A96A2CDECB63}"/>
                </a:ext>
              </a:extLst>
            </p:cNvPr>
            <p:cNvPicPr>
              <a:picLocks noChangeAspect="1"/>
            </p:cNvPicPr>
            <p:nvPr/>
          </p:nvPicPr>
          <p:blipFill>
            <a:blip r:embed="rId5"/>
            <a:srcRect/>
            <a:stretch/>
          </p:blipFill>
          <p:spPr>
            <a:xfrm>
              <a:off x="1967178" y="2068798"/>
              <a:ext cx="2106000" cy="4680000"/>
            </a:xfrm>
            <a:prstGeom prst="rect">
              <a:avLst/>
            </a:prstGeom>
            <a:ln>
              <a:solidFill>
                <a:srgbClr val="68B294"/>
              </a:solidFill>
            </a:ln>
          </p:spPr>
        </p:pic>
        <p:pic>
          <p:nvPicPr>
            <p:cNvPr id="43" name="Picture 42">
              <a:extLst>
                <a:ext uri="{FF2B5EF4-FFF2-40B4-BE49-F238E27FC236}">
                  <a16:creationId xmlns:a16="http://schemas.microsoft.com/office/drawing/2014/main" id="{99AF825D-9DBF-6CFE-895C-2882654D85C6}"/>
                </a:ext>
              </a:extLst>
            </p:cNvPr>
            <p:cNvPicPr>
              <a:picLocks noChangeAspect="1"/>
            </p:cNvPicPr>
            <p:nvPr/>
          </p:nvPicPr>
          <p:blipFill>
            <a:blip r:embed="rId6"/>
            <a:srcRect/>
            <a:stretch/>
          </p:blipFill>
          <p:spPr>
            <a:xfrm>
              <a:off x="5042999" y="2068799"/>
              <a:ext cx="2106000" cy="4680000"/>
            </a:xfrm>
            <a:prstGeom prst="rect">
              <a:avLst/>
            </a:prstGeom>
            <a:ln>
              <a:solidFill>
                <a:srgbClr val="68B294"/>
              </a:solidFill>
            </a:ln>
          </p:spPr>
        </p:pic>
        <p:pic>
          <p:nvPicPr>
            <p:cNvPr id="44" name="Picture 43">
              <a:extLst>
                <a:ext uri="{FF2B5EF4-FFF2-40B4-BE49-F238E27FC236}">
                  <a16:creationId xmlns:a16="http://schemas.microsoft.com/office/drawing/2014/main" id="{702EEEB4-196A-C420-3D82-DC5C1E62C6D9}"/>
                </a:ext>
              </a:extLst>
            </p:cNvPr>
            <p:cNvPicPr>
              <a:picLocks noChangeAspect="1"/>
            </p:cNvPicPr>
            <p:nvPr/>
          </p:nvPicPr>
          <p:blipFill>
            <a:blip r:embed="rId7"/>
            <a:srcRect/>
            <a:stretch/>
          </p:blipFill>
          <p:spPr>
            <a:xfrm>
              <a:off x="8118821" y="2068798"/>
              <a:ext cx="2106000" cy="4680000"/>
            </a:xfrm>
            <a:prstGeom prst="rect">
              <a:avLst/>
            </a:prstGeom>
            <a:ln>
              <a:solidFill>
                <a:srgbClr val="68B294"/>
              </a:solidFill>
            </a:ln>
          </p:spPr>
        </p:pic>
        <p:sp>
          <p:nvSpPr>
            <p:cNvPr id="45" name="TextBox 44">
              <a:extLst>
                <a:ext uri="{FF2B5EF4-FFF2-40B4-BE49-F238E27FC236}">
                  <a16:creationId xmlns:a16="http://schemas.microsoft.com/office/drawing/2014/main" id="{95FB671F-208C-28AB-C453-4A28742275C0}"/>
                </a:ext>
              </a:extLst>
            </p:cNvPr>
            <p:cNvSpPr txBox="1"/>
            <p:nvPr/>
          </p:nvSpPr>
          <p:spPr>
            <a:xfrm>
              <a:off x="3047998" y="1568536"/>
              <a:ext cx="6096000" cy="369332"/>
            </a:xfrm>
            <a:prstGeom prst="rect">
              <a:avLst/>
            </a:prstGeom>
            <a:noFill/>
          </p:spPr>
          <p:txBody>
            <a:bodyPr wrap="square">
              <a:spAutoFit/>
            </a:bodyPr>
            <a:lstStyle/>
            <a:p>
              <a:pPr algn="ctr"/>
              <a:r>
                <a:rPr lang="en-US" dirty="0"/>
                <a:t>Monitoring / Scanning / Article</a:t>
              </a:r>
            </a:p>
          </p:txBody>
        </p:sp>
      </p:grpSp>
      <p:grpSp>
        <p:nvGrpSpPr>
          <p:cNvPr id="47" name="Group 46">
            <a:extLst>
              <a:ext uri="{FF2B5EF4-FFF2-40B4-BE49-F238E27FC236}">
                <a16:creationId xmlns:a16="http://schemas.microsoft.com/office/drawing/2014/main" id="{C218B732-7F6F-8E0D-B9C1-7E59998D4352}"/>
              </a:ext>
            </a:extLst>
          </p:cNvPr>
          <p:cNvGrpSpPr/>
          <p:nvPr/>
        </p:nvGrpSpPr>
        <p:grpSpPr>
          <a:xfrm>
            <a:off x="309872" y="7333249"/>
            <a:ext cx="11572244" cy="5180261"/>
            <a:chOff x="309878" y="1568537"/>
            <a:chExt cx="11572244" cy="5180261"/>
          </a:xfrm>
        </p:grpSpPr>
        <p:pic>
          <p:nvPicPr>
            <p:cNvPr id="48" name="Picture 47">
              <a:extLst>
                <a:ext uri="{FF2B5EF4-FFF2-40B4-BE49-F238E27FC236}">
                  <a16:creationId xmlns:a16="http://schemas.microsoft.com/office/drawing/2014/main" id="{FC7FD43C-1C5C-FAE9-01D8-6F04E448BB44}"/>
                </a:ext>
              </a:extLst>
            </p:cNvPr>
            <p:cNvPicPr>
              <a:picLocks noChangeAspect="1"/>
            </p:cNvPicPr>
            <p:nvPr/>
          </p:nvPicPr>
          <p:blipFill>
            <a:blip r:embed="rId5"/>
            <a:srcRect/>
            <a:stretch/>
          </p:blipFill>
          <p:spPr>
            <a:xfrm>
              <a:off x="309878" y="2068798"/>
              <a:ext cx="2105999" cy="4680000"/>
            </a:xfrm>
            <a:prstGeom prst="rect">
              <a:avLst/>
            </a:prstGeom>
            <a:ln>
              <a:solidFill>
                <a:srgbClr val="68B294"/>
              </a:solidFill>
            </a:ln>
          </p:spPr>
        </p:pic>
        <p:pic>
          <p:nvPicPr>
            <p:cNvPr id="49" name="Picture 48">
              <a:extLst>
                <a:ext uri="{FF2B5EF4-FFF2-40B4-BE49-F238E27FC236}">
                  <a16:creationId xmlns:a16="http://schemas.microsoft.com/office/drawing/2014/main" id="{0293A86E-4655-4504-EFCB-DADBCE491814}"/>
                </a:ext>
              </a:extLst>
            </p:cNvPr>
            <p:cNvPicPr>
              <a:picLocks noChangeAspect="1"/>
            </p:cNvPicPr>
            <p:nvPr/>
          </p:nvPicPr>
          <p:blipFill>
            <a:blip r:embed="rId8"/>
            <a:srcRect/>
            <a:stretch/>
          </p:blipFill>
          <p:spPr>
            <a:xfrm>
              <a:off x="2676436" y="2068798"/>
              <a:ext cx="2105999" cy="4680000"/>
            </a:xfrm>
            <a:prstGeom prst="rect">
              <a:avLst/>
            </a:prstGeom>
            <a:ln>
              <a:solidFill>
                <a:srgbClr val="68B294"/>
              </a:solidFill>
            </a:ln>
          </p:spPr>
        </p:pic>
        <p:pic>
          <p:nvPicPr>
            <p:cNvPr id="50" name="Picture 49">
              <a:extLst>
                <a:ext uri="{FF2B5EF4-FFF2-40B4-BE49-F238E27FC236}">
                  <a16:creationId xmlns:a16="http://schemas.microsoft.com/office/drawing/2014/main" id="{A56E05DC-F768-83C2-A175-1917074751E2}"/>
                </a:ext>
              </a:extLst>
            </p:cNvPr>
            <p:cNvPicPr>
              <a:picLocks noChangeAspect="1"/>
            </p:cNvPicPr>
            <p:nvPr/>
          </p:nvPicPr>
          <p:blipFill>
            <a:blip r:embed="rId9"/>
            <a:srcRect/>
            <a:stretch/>
          </p:blipFill>
          <p:spPr>
            <a:xfrm>
              <a:off x="5042997" y="2068798"/>
              <a:ext cx="2106000" cy="4680000"/>
            </a:xfrm>
            <a:prstGeom prst="rect">
              <a:avLst/>
            </a:prstGeom>
            <a:ln>
              <a:solidFill>
                <a:srgbClr val="68B294"/>
              </a:solidFill>
            </a:ln>
          </p:spPr>
        </p:pic>
        <p:pic>
          <p:nvPicPr>
            <p:cNvPr id="51" name="Picture 50">
              <a:extLst>
                <a:ext uri="{FF2B5EF4-FFF2-40B4-BE49-F238E27FC236}">
                  <a16:creationId xmlns:a16="http://schemas.microsoft.com/office/drawing/2014/main" id="{B7CE61EC-D34A-FBEC-B521-FC073ABA119E}"/>
                </a:ext>
              </a:extLst>
            </p:cNvPr>
            <p:cNvPicPr>
              <a:picLocks noChangeAspect="1"/>
            </p:cNvPicPr>
            <p:nvPr/>
          </p:nvPicPr>
          <p:blipFill>
            <a:blip r:embed="rId10"/>
            <a:srcRect/>
            <a:stretch/>
          </p:blipFill>
          <p:spPr>
            <a:xfrm>
              <a:off x="7409559" y="2068798"/>
              <a:ext cx="2105999" cy="4680000"/>
            </a:xfrm>
            <a:prstGeom prst="rect">
              <a:avLst/>
            </a:prstGeom>
            <a:ln>
              <a:solidFill>
                <a:srgbClr val="68B294"/>
              </a:solidFill>
            </a:ln>
          </p:spPr>
        </p:pic>
        <p:pic>
          <p:nvPicPr>
            <p:cNvPr id="52" name="Picture 51">
              <a:extLst>
                <a:ext uri="{FF2B5EF4-FFF2-40B4-BE49-F238E27FC236}">
                  <a16:creationId xmlns:a16="http://schemas.microsoft.com/office/drawing/2014/main" id="{D1F7215A-02C9-F17A-26CE-E3600F4F31BC}"/>
                </a:ext>
              </a:extLst>
            </p:cNvPr>
            <p:cNvPicPr>
              <a:picLocks noChangeAspect="1"/>
            </p:cNvPicPr>
            <p:nvPr/>
          </p:nvPicPr>
          <p:blipFill>
            <a:blip r:embed="rId11"/>
            <a:srcRect/>
            <a:stretch/>
          </p:blipFill>
          <p:spPr>
            <a:xfrm>
              <a:off x="9776122" y="2068798"/>
              <a:ext cx="2106000" cy="4680000"/>
            </a:xfrm>
            <a:prstGeom prst="rect">
              <a:avLst/>
            </a:prstGeom>
            <a:ln>
              <a:solidFill>
                <a:srgbClr val="68B294"/>
              </a:solidFill>
            </a:ln>
          </p:spPr>
        </p:pic>
        <p:sp>
          <p:nvSpPr>
            <p:cNvPr id="53" name="TextBox 52">
              <a:extLst>
                <a:ext uri="{FF2B5EF4-FFF2-40B4-BE49-F238E27FC236}">
                  <a16:creationId xmlns:a16="http://schemas.microsoft.com/office/drawing/2014/main" id="{5B2315F8-61E7-81C6-D0DD-ED9B21A1B88A}"/>
                </a:ext>
              </a:extLst>
            </p:cNvPr>
            <p:cNvSpPr txBox="1"/>
            <p:nvPr/>
          </p:nvSpPr>
          <p:spPr>
            <a:xfrm>
              <a:off x="1925783" y="1568537"/>
              <a:ext cx="8340434" cy="369332"/>
            </a:xfrm>
            <a:prstGeom prst="rect">
              <a:avLst/>
            </a:prstGeom>
            <a:noFill/>
          </p:spPr>
          <p:txBody>
            <a:bodyPr wrap="square">
              <a:spAutoFit/>
            </a:bodyPr>
            <a:lstStyle/>
            <a:p>
              <a:pPr algn="ctr"/>
              <a:r>
                <a:rPr lang="en-US" dirty="0"/>
                <a:t>Monitoring List / Monitoring Add / Monitoring Detail / Monitoring Edit / Consultation</a:t>
              </a:r>
            </a:p>
          </p:txBody>
        </p:sp>
      </p:grpSp>
      <p:sp>
        <p:nvSpPr>
          <p:cNvPr id="10" name="Round Same Side Corner Rectangle 9">
            <a:extLst>
              <a:ext uri="{FF2B5EF4-FFF2-40B4-BE49-F238E27FC236}">
                <a16:creationId xmlns:a16="http://schemas.microsoft.com/office/drawing/2014/main" id="{E0EA8375-5BEB-3B88-F645-1C99F0FDD603}"/>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a:extLst>
              <a:ext uri="{FF2B5EF4-FFF2-40B4-BE49-F238E27FC236}">
                <a16:creationId xmlns:a16="http://schemas.microsoft.com/office/drawing/2014/main" id="{81B03E80-19DC-ECD5-E803-3503E60FF92D}"/>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3E8188FF-DD84-6CF3-3689-ACF1835498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C60861B-1AE4-1AB4-59E6-9E528632C2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DF762EA-0DD6-1368-F966-A14F47EE4017}"/>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Result &amp; Documentation</a:t>
            </a:r>
          </a:p>
        </p:txBody>
      </p:sp>
    </p:spTree>
    <p:extLst>
      <p:ext uri="{BB962C8B-B14F-4D97-AF65-F5344CB8AC3E}">
        <p14:creationId xmlns:p14="http://schemas.microsoft.com/office/powerpoint/2010/main" val="372033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CA1508F-F3CE-D1BC-FD41-BAFB204919D3}"/>
              </a:ext>
            </a:extLst>
          </p:cNvPr>
          <p:cNvGrpSpPr/>
          <p:nvPr/>
        </p:nvGrpSpPr>
        <p:grpSpPr>
          <a:xfrm>
            <a:off x="1967179" y="-5666984"/>
            <a:ext cx="8257643" cy="5180263"/>
            <a:chOff x="1967178" y="1568536"/>
            <a:chExt cx="8257643" cy="5180263"/>
          </a:xfrm>
        </p:grpSpPr>
        <p:pic>
          <p:nvPicPr>
            <p:cNvPr id="36" name="Picture 35">
              <a:extLst>
                <a:ext uri="{FF2B5EF4-FFF2-40B4-BE49-F238E27FC236}">
                  <a16:creationId xmlns:a16="http://schemas.microsoft.com/office/drawing/2014/main" id="{7A01C79A-FD11-74D4-35E5-9BE7CA5E11FD}"/>
                </a:ext>
              </a:extLst>
            </p:cNvPr>
            <p:cNvPicPr>
              <a:picLocks noChangeAspect="1"/>
            </p:cNvPicPr>
            <p:nvPr/>
          </p:nvPicPr>
          <p:blipFill>
            <a:blip r:embed="rId2"/>
            <a:srcRect/>
            <a:stretch/>
          </p:blipFill>
          <p:spPr>
            <a:xfrm>
              <a:off x="1967178" y="2068798"/>
              <a:ext cx="2106000" cy="4680000"/>
            </a:xfrm>
            <a:prstGeom prst="rect">
              <a:avLst/>
            </a:prstGeom>
            <a:ln>
              <a:solidFill>
                <a:srgbClr val="68B294"/>
              </a:solidFill>
            </a:ln>
          </p:spPr>
        </p:pic>
        <p:pic>
          <p:nvPicPr>
            <p:cNvPr id="37" name="Picture 36">
              <a:extLst>
                <a:ext uri="{FF2B5EF4-FFF2-40B4-BE49-F238E27FC236}">
                  <a16:creationId xmlns:a16="http://schemas.microsoft.com/office/drawing/2014/main" id="{2A38780B-ACB7-A902-CDE5-23B2EF400D25}"/>
                </a:ext>
              </a:extLst>
            </p:cNvPr>
            <p:cNvPicPr>
              <a:picLocks noChangeAspect="1"/>
            </p:cNvPicPr>
            <p:nvPr/>
          </p:nvPicPr>
          <p:blipFill>
            <a:blip r:embed="rId3"/>
            <a:srcRect/>
            <a:stretch/>
          </p:blipFill>
          <p:spPr>
            <a:xfrm>
              <a:off x="5042999" y="2068799"/>
              <a:ext cx="2106000" cy="4680000"/>
            </a:xfrm>
            <a:prstGeom prst="rect">
              <a:avLst/>
            </a:prstGeom>
            <a:ln>
              <a:solidFill>
                <a:srgbClr val="68B294"/>
              </a:solidFill>
            </a:ln>
          </p:spPr>
        </p:pic>
        <p:pic>
          <p:nvPicPr>
            <p:cNvPr id="38" name="Picture 37">
              <a:extLst>
                <a:ext uri="{FF2B5EF4-FFF2-40B4-BE49-F238E27FC236}">
                  <a16:creationId xmlns:a16="http://schemas.microsoft.com/office/drawing/2014/main" id="{D2F54A4E-23B6-6B81-1B0E-51C0A2198B27}"/>
                </a:ext>
              </a:extLst>
            </p:cNvPr>
            <p:cNvPicPr>
              <a:picLocks noChangeAspect="1"/>
            </p:cNvPicPr>
            <p:nvPr/>
          </p:nvPicPr>
          <p:blipFill>
            <a:blip r:embed="rId4"/>
            <a:srcRect/>
            <a:stretch/>
          </p:blipFill>
          <p:spPr>
            <a:xfrm>
              <a:off x="8118821" y="2068798"/>
              <a:ext cx="2106000" cy="4680000"/>
            </a:xfrm>
            <a:prstGeom prst="rect">
              <a:avLst/>
            </a:prstGeom>
            <a:ln>
              <a:solidFill>
                <a:srgbClr val="68B294"/>
              </a:solidFill>
            </a:ln>
          </p:spPr>
        </p:pic>
        <p:sp>
          <p:nvSpPr>
            <p:cNvPr id="39" name="TextBox 38">
              <a:extLst>
                <a:ext uri="{FF2B5EF4-FFF2-40B4-BE49-F238E27FC236}">
                  <a16:creationId xmlns:a16="http://schemas.microsoft.com/office/drawing/2014/main" id="{93526933-247F-8ECE-9C77-92F32D17D00A}"/>
                </a:ext>
              </a:extLst>
            </p:cNvPr>
            <p:cNvSpPr txBox="1"/>
            <p:nvPr/>
          </p:nvSpPr>
          <p:spPr>
            <a:xfrm>
              <a:off x="3047998" y="1568536"/>
              <a:ext cx="6096000" cy="369332"/>
            </a:xfrm>
            <a:prstGeom prst="rect">
              <a:avLst/>
            </a:prstGeom>
            <a:noFill/>
          </p:spPr>
          <p:txBody>
            <a:bodyPr wrap="square">
              <a:spAutoFit/>
            </a:bodyPr>
            <a:lstStyle/>
            <a:p>
              <a:pPr algn="ctr"/>
              <a:r>
                <a:rPr lang="en-US" dirty="0"/>
                <a:t>Monitoring / Scanning / Article</a:t>
              </a:r>
            </a:p>
          </p:txBody>
        </p:sp>
      </p:grpSp>
      <p:grpSp>
        <p:nvGrpSpPr>
          <p:cNvPr id="40" name="Group 39">
            <a:extLst>
              <a:ext uri="{FF2B5EF4-FFF2-40B4-BE49-F238E27FC236}">
                <a16:creationId xmlns:a16="http://schemas.microsoft.com/office/drawing/2014/main" id="{5BE4F9F4-F0EC-B159-9233-9AFFEA532421}"/>
              </a:ext>
            </a:extLst>
          </p:cNvPr>
          <p:cNvGrpSpPr/>
          <p:nvPr/>
        </p:nvGrpSpPr>
        <p:grpSpPr>
          <a:xfrm>
            <a:off x="1967179" y="7366662"/>
            <a:ext cx="8257643" cy="5180263"/>
            <a:chOff x="1967178" y="1568536"/>
            <a:chExt cx="8257643" cy="5180263"/>
          </a:xfrm>
        </p:grpSpPr>
        <p:pic>
          <p:nvPicPr>
            <p:cNvPr id="41" name="Picture 40">
              <a:extLst>
                <a:ext uri="{FF2B5EF4-FFF2-40B4-BE49-F238E27FC236}">
                  <a16:creationId xmlns:a16="http://schemas.microsoft.com/office/drawing/2014/main" id="{C92ED905-3E5C-00E2-7E39-A1DD6066AC69}"/>
                </a:ext>
              </a:extLst>
            </p:cNvPr>
            <p:cNvPicPr>
              <a:picLocks noChangeAspect="1"/>
            </p:cNvPicPr>
            <p:nvPr/>
          </p:nvPicPr>
          <p:blipFill>
            <a:blip r:embed="rId4"/>
            <a:srcRect/>
            <a:stretch/>
          </p:blipFill>
          <p:spPr>
            <a:xfrm>
              <a:off x="1967178" y="2068798"/>
              <a:ext cx="2106000" cy="4680000"/>
            </a:xfrm>
            <a:prstGeom prst="rect">
              <a:avLst/>
            </a:prstGeom>
            <a:ln>
              <a:solidFill>
                <a:srgbClr val="68B294"/>
              </a:solidFill>
            </a:ln>
          </p:spPr>
        </p:pic>
        <p:pic>
          <p:nvPicPr>
            <p:cNvPr id="42" name="Picture 41">
              <a:extLst>
                <a:ext uri="{FF2B5EF4-FFF2-40B4-BE49-F238E27FC236}">
                  <a16:creationId xmlns:a16="http://schemas.microsoft.com/office/drawing/2014/main" id="{6159B09A-C62F-6924-252B-20B9B52C93A4}"/>
                </a:ext>
              </a:extLst>
            </p:cNvPr>
            <p:cNvPicPr>
              <a:picLocks noChangeAspect="1"/>
            </p:cNvPicPr>
            <p:nvPr/>
          </p:nvPicPr>
          <p:blipFill>
            <a:blip r:embed="rId5"/>
            <a:srcRect/>
            <a:stretch/>
          </p:blipFill>
          <p:spPr>
            <a:xfrm>
              <a:off x="5042999" y="2068799"/>
              <a:ext cx="2106000" cy="4680000"/>
            </a:xfrm>
            <a:prstGeom prst="rect">
              <a:avLst/>
            </a:prstGeom>
            <a:ln>
              <a:solidFill>
                <a:srgbClr val="68B294"/>
              </a:solidFill>
            </a:ln>
          </p:spPr>
        </p:pic>
        <p:pic>
          <p:nvPicPr>
            <p:cNvPr id="43" name="Picture 42">
              <a:extLst>
                <a:ext uri="{FF2B5EF4-FFF2-40B4-BE49-F238E27FC236}">
                  <a16:creationId xmlns:a16="http://schemas.microsoft.com/office/drawing/2014/main" id="{6BDB89D6-1B7B-1B98-A4FC-7598A662DAC5}"/>
                </a:ext>
              </a:extLst>
            </p:cNvPr>
            <p:cNvPicPr>
              <a:picLocks noChangeAspect="1"/>
            </p:cNvPicPr>
            <p:nvPr/>
          </p:nvPicPr>
          <p:blipFill>
            <a:blip r:embed="rId6"/>
            <a:srcRect/>
            <a:stretch/>
          </p:blipFill>
          <p:spPr>
            <a:xfrm>
              <a:off x="8118821" y="2068798"/>
              <a:ext cx="2106000" cy="4680000"/>
            </a:xfrm>
            <a:prstGeom prst="rect">
              <a:avLst/>
            </a:prstGeom>
            <a:ln>
              <a:solidFill>
                <a:srgbClr val="68B294"/>
              </a:solidFill>
            </a:ln>
          </p:spPr>
        </p:pic>
        <p:sp>
          <p:nvSpPr>
            <p:cNvPr id="44" name="TextBox 43">
              <a:extLst>
                <a:ext uri="{FF2B5EF4-FFF2-40B4-BE49-F238E27FC236}">
                  <a16:creationId xmlns:a16="http://schemas.microsoft.com/office/drawing/2014/main" id="{18BAD6D7-0E9A-A2AC-8614-B9DA50EC37F1}"/>
                </a:ext>
              </a:extLst>
            </p:cNvPr>
            <p:cNvSpPr txBox="1"/>
            <p:nvPr/>
          </p:nvSpPr>
          <p:spPr>
            <a:xfrm>
              <a:off x="3047998" y="1568536"/>
              <a:ext cx="6096000" cy="369332"/>
            </a:xfrm>
            <a:prstGeom prst="rect">
              <a:avLst/>
            </a:prstGeom>
            <a:noFill/>
          </p:spPr>
          <p:txBody>
            <a:bodyPr wrap="square">
              <a:spAutoFit/>
            </a:bodyPr>
            <a:lstStyle/>
            <a:p>
              <a:pPr algn="ctr"/>
              <a:r>
                <a:rPr lang="en-US" dirty="0"/>
                <a:t>Article / Article Detail / Profile</a:t>
              </a:r>
            </a:p>
          </p:txBody>
        </p:sp>
      </p:grpSp>
      <p:grpSp>
        <p:nvGrpSpPr>
          <p:cNvPr id="51" name="Group 50">
            <a:extLst>
              <a:ext uri="{FF2B5EF4-FFF2-40B4-BE49-F238E27FC236}">
                <a16:creationId xmlns:a16="http://schemas.microsoft.com/office/drawing/2014/main" id="{431A1FAE-7D17-5CA0-B707-EDF11D46CFC0}"/>
              </a:ext>
            </a:extLst>
          </p:cNvPr>
          <p:cNvGrpSpPr/>
          <p:nvPr/>
        </p:nvGrpSpPr>
        <p:grpSpPr>
          <a:xfrm>
            <a:off x="309878" y="1568537"/>
            <a:ext cx="11572244" cy="5180261"/>
            <a:chOff x="309878" y="1568537"/>
            <a:chExt cx="11572244" cy="5180261"/>
          </a:xfrm>
        </p:grpSpPr>
        <p:pic>
          <p:nvPicPr>
            <p:cNvPr id="14" name="Picture 13">
              <a:extLst>
                <a:ext uri="{FF2B5EF4-FFF2-40B4-BE49-F238E27FC236}">
                  <a16:creationId xmlns:a16="http://schemas.microsoft.com/office/drawing/2014/main" id="{73B111D8-181A-D413-F952-2F025507E02B}"/>
                </a:ext>
              </a:extLst>
            </p:cNvPr>
            <p:cNvPicPr>
              <a:picLocks noChangeAspect="1"/>
            </p:cNvPicPr>
            <p:nvPr/>
          </p:nvPicPr>
          <p:blipFill>
            <a:blip r:embed="rId2"/>
            <a:srcRect/>
            <a:stretch/>
          </p:blipFill>
          <p:spPr>
            <a:xfrm>
              <a:off x="309878" y="2068798"/>
              <a:ext cx="2105999" cy="4680000"/>
            </a:xfrm>
            <a:prstGeom prst="rect">
              <a:avLst/>
            </a:prstGeom>
            <a:ln>
              <a:solidFill>
                <a:srgbClr val="68B294"/>
              </a:solidFill>
            </a:ln>
          </p:spPr>
        </p:pic>
        <p:pic>
          <p:nvPicPr>
            <p:cNvPr id="15" name="Picture 14">
              <a:extLst>
                <a:ext uri="{FF2B5EF4-FFF2-40B4-BE49-F238E27FC236}">
                  <a16:creationId xmlns:a16="http://schemas.microsoft.com/office/drawing/2014/main" id="{5A9F7885-23B5-E6A1-E574-A286CE22CC02}"/>
                </a:ext>
              </a:extLst>
            </p:cNvPr>
            <p:cNvPicPr>
              <a:picLocks noChangeAspect="1"/>
            </p:cNvPicPr>
            <p:nvPr/>
          </p:nvPicPr>
          <p:blipFill>
            <a:blip r:embed="rId7"/>
            <a:srcRect/>
            <a:stretch/>
          </p:blipFill>
          <p:spPr>
            <a:xfrm>
              <a:off x="2676436" y="2068798"/>
              <a:ext cx="2105999" cy="4680000"/>
            </a:xfrm>
            <a:prstGeom prst="rect">
              <a:avLst/>
            </a:prstGeom>
            <a:ln>
              <a:solidFill>
                <a:srgbClr val="68B294"/>
              </a:solidFill>
            </a:ln>
          </p:spPr>
        </p:pic>
        <p:pic>
          <p:nvPicPr>
            <p:cNvPr id="16" name="Picture 15">
              <a:extLst>
                <a:ext uri="{FF2B5EF4-FFF2-40B4-BE49-F238E27FC236}">
                  <a16:creationId xmlns:a16="http://schemas.microsoft.com/office/drawing/2014/main" id="{CDE8AC3A-E078-C1F4-4186-31C7F4872204}"/>
                </a:ext>
              </a:extLst>
            </p:cNvPr>
            <p:cNvPicPr>
              <a:picLocks noChangeAspect="1"/>
            </p:cNvPicPr>
            <p:nvPr/>
          </p:nvPicPr>
          <p:blipFill>
            <a:blip r:embed="rId8"/>
            <a:srcRect/>
            <a:stretch/>
          </p:blipFill>
          <p:spPr>
            <a:xfrm>
              <a:off x="5042997" y="2068798"/>
              <a:ext cx="2106000" cy="4680000"/>
            </a:xfrm>
            <a:prstGeom prst="rect">
              <a:avLst/>
            </a:prstGeom>
            <a:ln>
              <a:solidFill>
                <a:srgbClr val="68B294"/>
              </a:solidFill>
            </a:ln>
          </p:spPr>
        </p:pic>
        <p:pic>
          <p:nvPicPr>
            <p:cNvPr id="3" name="Picture 2">
              <a:extLst>
                <a:ext uri="{FF2B5EF4-FFF2-40B4-BE49-F238E27FC236}">
                  <a16:creationId xmlns:a16="http://schemas.microsoft.com/office/drawing/2014/main" id="{667F29E8-9DE9-AA22-696A-4EBCDF04A3B9}"/>
                </a:ext>
              </a:extLst>
            </p:cNvPr>
            <p:cNvPicPr>
              <a:picLocks noChangeAspect="1"/>
            </p:cNvPicPr>
            <p:nvPr/>
          </p:nvPicPr>
          <p:blipFill>
            <a:blip r:embed="rId9"/>
            <a:srcRect/>
            <a:stretch/>
          </p:blipFill>
          <p:spPr>
            <a:xfrm>
              <a:off x="7409559" y="2068798"/>
              <a:ext cx="2105999" cy="4680000"/>
            </a:xfrm>
            <a:prstGeom prst="rect">
              <a:avLst/>
            </a:prstGeom>
            <a:ln>
              <a:solidFill>
                <a:srgbClr val="68B294"/>
              </a:solidFill>
            </a:ln>
          </p:spPr>
        </p:pic>
        <p:pic>
          <p:nvPicPr>
            <p:cNvPr id="5" name="Picture 4">
              <a:extLst>
                <a:ext uri="{FF2B5EF4-FFF2-40B4-BE49-F238E27FC236}">
                  <a16:creationId xmlns:a16="http://schemas.microsoft.com/office/drawing/2014/main" id="{0FE60D5A-931B-DA39-6311-CFF5D1334DFF}"/>
                </a:ext>
              </a:extLst>
            </p:cNvPr>
            <p:cNvPicPr>
              <a:picLocks noChangeAspect="1"/>
            </p:cNvPicPr>
            <p:nvPr/>
          </p:nvPicPr>
          <p:blipFill>
            <a:blip r:embed="rId10"/>
            <a:srcRect/>
            <a:stretch/>
          </p:blipFill>
          <p:spPr>
            <a:xfrm>
              <a:off x="9776122" y="2068798"/>
              <a:ext cx="2106000" cy="4680000"/>
            </a:xfrm>
            <a:prstGeom prst="rect">
              <a:avLst/>
            </a:prstGeom>
            <a:ln>
              <a:solidFill>
                <a:srgbClr val="68B294"/>
              </a:solidFill>
            </a:ln>
          </p:spPr>
        </p:pic>
        <p:sp>
          <p:nvSpPr>
            <p:cNvPr id="49" name="TextBox 48">
              <a:extLst>
                <a:ext uri="{FF2B5EF4-FFF2-40B4-BE49-F238E27FC236}">
                  <a16:creationId xmlns:a16="http://schemas.microsoft.com/office/drawing/2014/main" id="{8CAD8410-F37F-7575-391E-98A6FA2FCA60}"/>
                </a:ext>
              </a:extLst>
            </p:cNvPr>
            <p:cNvSpPr txBox="1"/>
            <p:nvPr/>
          </p:nvSpPr>
          <p:spPr>
            <a:xfrm>
              <a:off x="1925783" y="1568537"/>
              <a:ext cx="8340434" cy="369332"/>
            </a:xfrm>
            <a:prstGeom prst="rect">
              <a:avLst/>
            </a:prstGeom>
            <a:noFill/>
          </p:spPr>
          <p:txBody>
            <a:bodyPr wrap="square">
              <a:spAutoFit/>
            </a:bodyPr>
            <a:lstStyle/>
            <a:p>
              <a:pPr algn="ctr"/>
              <a:r>
                <a:rPr lang="en-US" dirty="0"/>
                <a:t>Monitoring List / Monitoring Add / Monitoring Detail / Monitoring Edit / Consultation</a:t>
              </a:r>
            </a:p>
          </p:txBody>
        </p:sp>
      </p:grpSp>
      <p:sp>
        <p:nvSpPr>
          <p:cNvPr id="10" name="Round Same Side Corner Rectangle 9">
            <a:extLst>
              <a:ext uri="{FF2B5EF4-FFF2-40B4-BE49-F238E27FC236}">
                <a16:creationId xmlns:a16="http://schemas.microsoft.com/office/drawing/2014/main" id="{E0EA8375-5BEB-3B88-F645-1C99F0FDD603}"/>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a:extLst>
              <a:ext uri="{FF2B5EF4-FFF2-40B4-BE49-F238E27FC236}">
                <a16:creationId xmlns:a16="http://schemas.microsoft.com/office/drawing/2014/main" id="{81B03E80-19DC-ECD5-E803-3503E60FF92D}"/>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3E8188FF-DD84-6CF3-3689-ACF1835498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C60861B-1AE4-1AB4-59E6-9E528632C2B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52" name="Title 1">
            <a:extLst>
              <a:ext uri="{FF2B5EF4-FFF2-40B4-BE49-F238E27FC236}">
                <a16:creationId xmlns:a16="http://schemas.microsoft.com/office/drawing/2014/main" id="{8FC039D1-82BD-1CDE-3FB4-14508A3863FD}"/>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Result &amp; Documentation</a:t>
            </a:r>
          </a:p>
        </p:txBody>
      </p:sp>
    </p:spTree>
    <p:extLst>
      <p:ext uri="{BB962C8B-B14F-4D97-AF65-F5344CB8AC3E}">
        <p14:creationId xmlns:p14="http://schemas.microsoft.com/office/powerpoint/2010/main" val="3326482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EFFD11-A4D9-75F8-323F-411A9C44F4E7}"/>
              </a:ext>
            </a:extLst>
          </p:cNvPr>
          <p:cNvSpPr txBox="1"/>
          <p:nvPr/>
        </p:nvSpPr>
        <p:spPr>
          <a:xfrm>
            <a:off x="-6666551" y="1886841"/>
            <a:ext cx="6456746" cy="4524315"/>
          </a:xfrm>
          <a:prstGeom prst="rect">
            <a:avLst/>
          </a:prstGeom>
          <a:noFill/>
        </p:spPr>
        <p:txBody>
          <a:bodyPr wrap="square">
            <a:spAutoFit/>
          </a:bodyPr>
          <a:lstStyle/>
          <a:p>
            <a:pPr algn="just" rtl="0">
              <a:spcBef>
                <a:spcPts val="0"/>
              </a:spcBef>
              <a:spcAft>
                <a:spcPts val="0"/>
              </a:spcAft>
            </a:pPr>
            <a:r>
              <a:rPr lang="en-ID" sz="1800" b="0" i="0" u="none" strike="noStrike" dirty="0">
                <a:solidFill>
                  <a:srgbClr val="23013D"/>
                </a:solidFill>
                <a:effectLst/>
                <a:latin typeface="+mj-lt"/>
              </a:rPr>
              <a:t>	In strategizing the local deployment of </a:t>
            </a:r>
            <a:r>
              <a:rPr lang="en-ID" sz="1800" b="0" i="0" u="none" strike="noStrike" dirty="0" err="1">
                <a:solidFill>
                  <a:srgbClr val="23013D"/>
                </a:solidFill>
                <a:effectLst/>
                <a:latin typeface="+mj-lt"/>
              </a:rPr>
              <a:t>NutriGenius</a:t>
            </a:r>
            <a:r>
              <a:rPr lang="en-ID" sz="1800" b="0" i="0" u="none" strike="noStrike" dirty="0">
                <a:solidFill>
                  <a:srgbClr val="23013D"/>
                </a:solidFill>
                <a:effectLst/>
                <a:latin typeface="+mj-lt"/>
              </a:rPr>
              <a:t>, we're meticulously engaging key stakeholders, aligning with local health authorities and community organizations. Our focus includes optimizing the app for local infrastructure, ensuring a smooth integration process. With a user-friendly onboarding system in place and community-centric engagement initiatives, we aim to create widespread awareness and accessibility.</a:t>
            </a:r>
            <a:endParaRPr lang="en-ID" sz="1800" i="0" u="none" strike="noStrike" dirty="0">
              <a:solidFill>
                <a:srgbClr val="23013D"/>
              </a:solidFill>
              <a:latin typeface="+mj-lt"/>
            </a:endParaRPr>
          </a:p>
          <a:p>
            <a:pPr rtl="0">
              <a:spcBef>
                <a:spcPts val="0"/>
              </a:spcBef>
              <a:spcAft>
                <a:spcPts val="0"/>
              </a:spcAft>
            </a:pPr>
            <a:endParaRPr lang="en-ID" sz="1800" i="0" u="none" strike="noStrike" dirty="0">
              <a:solidFill>
                <a:srgbClr val="23013D"/>
              </a:solidFill>
              <a:latin typeface="+mj-lt"/>
            </a:endParaRPr>
          </a:p>
          <a:p>
            <a:pPr algn="just" rtl="0">
              <a:spcBef>
                <a:spcPts val="0"/>
              </a:spcBef>
              <a:spcAft>
                <a:spcPts val="0"/>
              </a:spcAft>
            </a:pPr>
            <a:r>
              <a:rPr lang="en-ID" sz="1800" b="0" i="0" u="none" strike="noStrike" dirty="0">
                <a:solidFill>
                  <a:srgbClr val="23013D"/>
                </a:solidFill>
                <a:effectLst/>
                <a:latin typeface="+mj-lt"/>
              </a:rPr>
              <a:t>	Simultaneously, our business pitch emphasizes </a:t>
            </a:r>
            <a:r>
              <a:rPr lang="en-ID" sz="1800" b="0" i="0" u="none" strike="noStrike" dirty="0" err="1">
                <a:solidFill>
                  <a:srgbClr val="23013D"/>
                </a:solidFill>
                <a:effectLst/>
                <a:latin typeface="+mj-lt"/>
              </a:rPr>
              <a:t>NutriGenius's</a:t>
            </a:r>
            <a:r>
              <a:rPr lang="en-ID" sz="1800" b="0" i="0" u="none" strike="noStrike" dirty="0">
                <a:solidFill>
                  <a:srgbClr val="23013D"/>
                </a:solidFill>
                <a:effectLst/>
                <a:latin typeface="+mj-lt"/>
              </a:rPr>
              <a:t> value, highlighting user-friendly features, real-time monitoring, and positive impacts on childhood nutrition. The go-to-market proposal entails a targeted marketing approach, competitive pricing, and strategic partnerships with local institutions for extended outreach. This comprehensive strategy is designed to seamlessly introduce </a:t>
            </a:r>
            <a:r>
              <a:rPr lang="en-ID" sz="1800" b="0" i="0" u="none" strike="noStrike" dirty="0" err="1">
                <a:solidFill>
                  <a:srgbClr val="23013D"/>
                </a:solidFill>
                <a:effectLst/>
                <a:latin typeface="+mj-lt"/>
              </a:rPr>
              <a:t>NutriGenius</a:t>
            </a:r>
            <a:r>
              <a:rPr lang="en-ID" sz="1800" b="0" i="0" u="none" strike="noStrike" dirty="0">
                <a:solidFill>
                  <a:srgbClr val="23013D"/>
                </a:solidFill>
                <a:effectLst/>
                <a:latin typeface="+mj-lt"/>
              </a:rPr>
              <a:t> to the local community, aligning with their needs and promoting sustainable health initiatives.</a:t>
            </a:r>
            <a:endParaRPr lang="en-ID" b="0" dirty="0">
              <a:effectLst/>
              <a:latin typeface="+mj-lt"/>
            </a:endParaRPr>
          </a:p>
        </p:txBody>
      </p:sp>
      <p:pic>
        <p:nvPicPr>
          <p:cNvPr id="20" name="Picture 19">
            <a:extLst>
              <a:ext uri="{FF2B5EF4-FFF2-40B4-BE49-F238E27FC236}">
                <a16:creationId xmlns:a16="http://schemas.microsoft.com/office/drawing/2014/main" id="{1898E6C6-452D-16C8-92F9-7C39D98AAA55}"/>
              </a:ext>
            </a:extLst>
          </p:cNvPr>
          <p:cNvPicPr>
            <a:picLocks noChangeAspect="1"/>
          </p:cNvPicPr>
          <p:nvPr/>
        </p:nvPicPr>
        <p:blipFill>
          <a:blip r:embed="rId2"/>
          <a:srcRect/>
          <a:stretch/>
        </p:blipFill>
        <p:spPr>
          <a:xfrm>
            <a:off x="12393743" y="1741163"/>
            <a:ext cx="3213608" cy="4820412"/>
          </a:xfrm>
          <a:prstGeom prst="rect">
            <a:avLst/>
          </a:prstGeom>
        </p:spPr>
      </p:pic>
      <p:grpSp>
        <p:nvGrpSpPr>
          <p:cNvPr id="27" name="Group 26">
            <a:extLst>
              <a:ext uri="{FF2B5EF4-FFF2-40B4-BE49-F238E27FC236}">
                <a16:creationId xmlns:a16="http://schemas.microsoft.com/office/drawing/2014/main" id="{5F3E34F2-A883-3B25-0A55-4E52C56471CB}"/>
              </a:ext>
            </a:extLst>
          </p:cNvPr>
          <p:cNvGrpSpPr/>
          <p:nvPr/>
        </p:nvGrpSpPr>
        <p:grpSpPr>
          <a:xfrm>
            <a:off x="1967178" y="1568536"/>
            <a:ext cx="8257643" cy="5180263"/>
            <a:chOff x="1967178" y="1568536"/>
            <a:chExt cx="8257643" cy="5180263"/>
          </a:xfrm>
        </p:grpSpPr>
        <p:pic>
          <p:nvPicPr>
            <p:cNvPr id="28" name="Picture 27">
              <a:extLst>
                <a:ext uri="{FF2B5EF4-FFF2-40B4-BE49-F238E27FC236}">
                  <a16:creationId xmlns:a16="http://schemas.microsoft.com/office/drawing/2014/main" id="{29299DA0-BADE-5871-B8CC-E1F35327C5EA}"/>
                </a:ext>
              </a:extLst>
            </p:cNvPr>
            <p:cNvPicPr>
              <a:picLocks noChangeAspect="1"/>
            </p:cNvPicPr>
            <p:nvPr/>
          </p:nvPicPr>
          <p:blipFill>
            <a:blip r:embed="rId3"/>
            <a:srcRect/>
            <a:stretch/>
          </p:blipFill>
          <p:spPr>
            <a:xfrm>
              <a:off x="1967178" y="2068798"/>
              <a:ext cx="2106000" cy="4680000"/>
            </a:xfrm>
            <a:prstGeom prst="rect">
              <a:avLst/>
            </a:prstGeom>
            <a:ln>
              <a:solidFill>
                <a:srgbClr val="68B294"/>
              </a:solidFill>
            </a:ln>
          </p:spPr>
        </p:pic>
        <p:pic>
          <p:nvPicPr>
            <p:cNvPr id="29" name="Picture 28">
              <a:extLst>
                <a:ext uri="{FF2B5EF4-FFF2-40B4-BE49-F238E27FC236}">
                  <a16:creationId xmlns:a16="http://schemas.microsoft.com/office/drawing/2014/main" id="{0B7063F2-E49A-8F57-637E-D59366A47B25}"/>
                </a:ext>
              </a:extLst>
            </p:cNvPr>
            <p:cNvPicPr>
              <a:picLocks noChangeAspect="1"/>
            </p:cNvPicPr>
            <p:nvPr/>
          </p:nvPicPr>
          <p:blipFill>
            <a:blip r:embed="rId4"/>
            <a:srcRect/>
            <a:stretch/>
          </p:blipFill>
          <p:spPr>
            <a:xfrm>
              <a:off x="5042999" y="2068799"/>
              <a:ext cx="2106000" cy="4680000"/>
            </a:xfrm>
            <a:prstGeom prst="rect">
              <a:avLst/>
            </a:prstGeom>
            <a:ln>
              <a:solidFill>
                <a:srgbClr val="68B294"/>
              </a:solidFill>
            </a:ln>
          </p:spPr>
        </p:pic>
        <p:pic>
          <p:nvPicPr>
            <p:cNvPr id="30" name="Picture 29">
              <a:extLst>
                <a:ext uri="{FF2B5EF4-FFF2-40B4-BE49-F238E27FC236}">
                  <a16:creationId xmlns:a16="http://schemas.microsoft.com/office/drawing/2014/main" id="{94DC696C-FE5D-AD7E-377B-7707259732D4}"/>
                </a:ext>
              </a:extLst>
            </p:cNvPr>
            <p:cNvPicPr>
              <a:picLocks noChangeAspect="1"/>
            </p:cNvPicPr>
            <p:nvPr/>
          </p:nvPicPr>
          <p:blipFill>
            <a:blip r:embed="rId5"/>
            <a:srcRect/>
            <a:stretch/>
          </p:blipFill>
          <p:spPr>
            <a:xfrm>
              <a:off x="8118821" y="2068798"/>
              <a:ext cx="2106000" cy="4680000"/>
            </a:xfrm>
            <a:prstGeom prst="rect">
              <a:avLst/>
            </a:prstGeom>
            <a:ln>
              <a:solidFill>
                <a:srgbClr val="68B294"/>
              </a:solidFill>
            </a:ln>
          </p:spPr>
        </p:pic>
        <p:sp>
          <p:nvSpPr>
            <p:cNvPr id="31" name="TextBox 30">
              <a:extLst>
                <a:ext uri="{FF2B5EF4-FFF2-40B4-BE49-F238E27FC236}">
                  <a16:creationId xmlns:a16="http://schemas.microsoft.com/office/drawing/2014/main" id="{522BC9D9-AA61-73C4-0C21-E2515BB38335}"/>
                </a:ext>
              </a:extLst>
            </p:cNvPr>
            <p:cNvSpPr txBox="1"/>
            <p:nvPr/>
          </p:nvSpPr>
          <p:spPr>
            <a:xfrm>
              <a:off x="3047998" y="1568536"/>
              <a:ext cx="6096000" cy="369332"/>
            </a:xfrm>
            <a:prstGeom prst="rect">
              <a:avLst/>
            </a:prstGeom>
            <a:noFill/>
          </p:spPr>
          <p:txBody>
            <a:bodyPr wrap="square">
              <a:spAutoFit/>
            </a:bodyPr>
            <a:lstStyle/>
            <a:p>
              <a:pPr algn="ctr"/>
              <a:r>
                <a:rPr lang="en-US" dirty="0"/>
                <a:t>Article / Article Detail / Profile</a:t>
              </a:r>
            </a:p>
          </p:txBody>
        </p:sp>
      </p:grpSp>
      <p:grpSp>
        <p:nvGrpSpPr>
          <p:cNvPr id="39" name="Group 38">
            <a:extLst>
              <a:ext uri="{FF2B5EF4-FFF2-40B4-BE49-F238E27FC236}">
                <a16:creationId xmlns:a16="http://schemas.microsoft.com/office/drawing/2014/main" id="{25D3C594-1C7A-9C34-85D5-D8DA3556DF31}"/>
              </a:ext>
            </a:extLst>
          </p:cNvPr>
          <p:cNvGrpSpPr/>
          <p:nvPr/>
        </p:nvGrpSpPr>
        <p:grpSpPr>
          <a:xfrm>
            <a:off x="309876" y="-5511352"/>
            <a:ext cx="11572244" cy="5180261"/>
            <a:chOff x="309878" y="1568537"/>
            <a:chExt cx="11572244" cy="5180261"/>
          </a:xfrm>
        </p:grpSpPr>
        <p:pic>
          <p:nvPicPr>
            <p:cNvPr id="40" name="Picture 39">
              <a:extLst>
                <a:ext uri="{FF2B5EF4-FFF2-40B4-BE49-F238E27FC236}">
                  <a16:creationId xmlns:a16="http://schemas.microsoft.com/office/drawing/2014/main" id="{FEAE1D4C-E8F1-1739-F8F3-9031BE550E77}"/>
                </a:ext>
              </a:extLst>
            </p:cNvPr>
            <p:cNvPicPr>
              <a:picLocks noChangeAspect="1"/>
            </p:cNvPicPr>
            <p:nvPr/>
          </p:nvPicPr>
          <p:blipFill>
            <a:blip r:embed="rId6"/>
            <a:srcRect/>
            <a:stretch/>
          </p:blipFill>
          <p:spPr>
            <a:xfrm>
              <a:off x="309878" y="2068798"/>
              <a:ext cx="2105999" cy="4680000"/>
            </a:xfrm>
            <a:prstGeom prst="rect">
              <a:avLst/>
            </a:prstGeom>
            <a:ln>
              <a:solidFill>
                <a:srgbClr val="68B294"/>
              </a:solidFill>
            </a:ln>
          </p:spPr>
        </p:pic>
        <p:pic>
          <p:nvPicPr>
            <p:cNvPr id="41" name="Picture 40">
              <a:extLst>
                <a:ext uri="{FF2B5EF4-FFF2-40B4-BE49-F238E27FC236}">
                  <a16:creationId xmlns:a16="http://schemas.microsoft.com/office/drawing/2014/main" id="{26CC8CF3-6846-DFC7-E044-B8AE54FD813B}"/>
                </a:ext>
              </a:extLst>
            </p:cNvPr>
            <p:cNvPicPr>
              <a:picLocks noChangeAspect="1"/>
            </p:cNvPicPr>
            <p:nvPr/>
          </p:nvPicPr>
          <p:blipFill>
            <a:blip r:embed="rId7"/>
            <a:srcRect/>
            <a:stretch/>
          </p:blipFill>
          <p:spPr>
            <a:xfrm>
              <a:off x="2676436" y="2068798"/>
              <a:ext cx="2105999" cy="4680000"/>
            </a:xfrm>
            <a:prstGeom prst="rect">
              <a:avLst/>
            </a:prstGeom>
            <a:ln>
              <a:solidFill>
                <a:srgbClr val="68B294"/>
              </a:solidFill>
            </a:ln>
          </p:spPr>
        </p:pic>
        <p:pic>
          <p:nvPicPr>
            <p:cNvPr id="42" name="Picture 41">
              <a:extLst>
                <a:ext uri="{FF2B5EF4-FFF2-40B4-BE49-F238E27FC236}">
                  <a16:creationId xmlns:a16="http://schemas.microsoft.com/office/drawing/2014/main" id="{C118B2F2-9078-8BB5-C152-7AB011F521CB}"/>
                </a:ext>
              </a:extLst>
            </p:cNvPr>
            <p:cNvPicPr>
              <a:picLocks noChangeAspect="1"/>
            </p:cNvPicPr>
            <p:nvPr/>
          </p:nvPicPr>
          <p:blipFill>
            <a:blip r:embed="rId8"/>
            <a:srcRect/>
            <a:stretch/>
          </p:blipFill>
          <p:spPr>
            <a:xfrm>
              <a:off x="5042997" y="2068798"/>
              <a:ext cx="2106000" cy="4680000"/>
            </a:xfrm>
            <a:prstGeom prst="rect">
              <a:avLst/>
            </a:prstGeom>
            <a:ln>
              <a:solidFill>
                <a:srgbClr val="68B294"/>
              </a:solidFill>
            </a:ln>
          </p:spPr>
        </p:pic>
        <p:pic>
          <p:nvPicPr>
            <p:cNvPr id="43" name="Picture 42">
              <a:extLst>
                <a:ext uri="{FF2B5EF4-FFF2-40B4-BE49-F238E27FC236}">
                  <a16:creationId xmlns:a16="http://schemas.microsoft.com/office/drawing/2014/main" id="{4BCB5106-2AC7-8774-2645-1AD8A1D1020C}"/>
                </a:ext>
              </a:extLst>
            </p:cNvPr>
            <p:cNvPicPr>
              <a:picLocks noChangeAspect="1"/>
            </p:cNvPicPr>
            <p:nvPr/>
          </p:nvPicPr>
          <p:blipFill>
            <a:blip r:embed="rId9"/>
            <a:srcRect/>
            <a:stretch/>
          </p:blipFill>
          <p:spPr>
            <a:xfrm>
              <a:off x="7409559" y="2068798"/>
              <a:ext cx="2105999" cy="4680000"/>
            </a:xfrm>
            <a:prstGeom prst="rect">
              <a:avLst/>
            </a:prstGeom>
            <a:ln>
              <a:solidFill>
                <a:srgbClr val="68B294"/>
              </a:solidFill>
            </a:ln>
          </p:spPr>
        </p:pic>
        <p:pic>
          <p:nvPicPr>
            <p:cNvPr id="44" name="Picture 43">
              <a:extLst>
                <a:ext uri="{FF2B5EF4-FFF2-40B4-BE49-F238E27FC236}">
                  <a16:creationId xmlns:a16="http://schemas.microsoft.com/office/drawing/2014/main" id="{106D6861-C125-15DA-EE7C-EA5D65E6838D}"/>
                </a:ext>
              </a:extLst>
            </p:cNvPr>
            <p:cNvPicPr>
              <a:picLocks noChangeAspect="1"/>
            </p:cNvPicPr>
            <p:nvPr/>
          </p:nvPicPr>
          <p:blipFill>
            <a:blip r:embed="rId10"/>
            <a:srcRect/>
            <a:stretch/>
          </p:blipFill>
          <p:spPr>
            <a:xfrm>
              <a:off x="9776122" y="2068798"/>
              <a:ext cx="2106000" cy="4680000"/>
            </a:xfrm>
            <a:prstGeom prst="rect">
              <a:avLst/>
            </a:prstGeom>
            <a:ln>
              <a:solidFill>
                <a:srgbClr val="68B294"/>
              </a:solidFill>
            </a:ln>
          </p:spPr>
        </p:pic>
        <p:sp>
          <p:nvSpPr>
            <p:cNvPr id="45" name="TextBox 44">
              <a:extLst>
                <a:ext uri="{FF2B5EF4-FFF2-40B4-BE49-F238E27FC236}">
                  <a16:creationId xmlns:a16="http://schemas.microsoft.com/office/drawing/2014/main" id="{63DB705C-F2D4-86E1-B7CE-FE8EA96AACE6}"/>
                </a:ext>
              </a:extLst>
            </p:cNvPr>
            <p:cNvSpPr txBox="1"/>
            <p:nvPr/>
          </p:nvSpPr>
          <p:spPr>
            <a:xfrm>
              <a:off x="1925783" y="1568537"/>
              <a:ext cx="8340434" cy="369332"/>
            </a:xfrm>
            <a:prstGeom prst="rect">
              <a:avLst/>
            </a:prstGeom>
            <a:noFill/>
          </p:spPr>
          <p:txBody>
            <a:bodyPr wrap="square">
              <a:spAutoFit/>
            </a:bodyPr>
            <a:lstStyle/>
            <a:p>
              <a:pPr algn="ctr"/>
              <a:r>
                <a:rPr lang="en-US" dirty="0"/>
                <a:t>Monitoring List / Monitoring Add / Monitoring Detail / Monitoring Edit / Consultation</a:t>
              </a:r>
            </a:p>
          </p:txBody>
        </p:sp>
      </p:grpSp>
      <p:sp>
        <p:nvSpPr>
          <p:cNvPr id="10" name="Round Same Side Corner Rectangle 9">
            <a:extLst>
              <a:ext uri="{FF2B5EF4-FFF2-40B4-BE49-F238E27FC236}">
                <a16:creationId xmlns:a16="http://schemas.microsoft.com/office/drawing/2014/main" id="{E0EA8375-5BEB-3B88-F645-1C99F0FDD603}"/>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a:extLst>
              <a:ext uri="{FF2B5EF4-FFF2-40B4-BE49-F238E27FC236}">
                <a16:creationId xmlns:a16="http://schemas.microsoft.com/office/drawing/2014/main" id="{81B03E80-19DC-ECD5-E803-3503E60FF92D}"/>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3E8188FF-DD84-6CF3-3689-ACF1835498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C60861B-1AE4-1AB4-59E6-9E528632C2B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DF762EA-0DD6-1368-F966-A14F47EE4017}"/>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Result &amp; Documentation</a:t>
            </a:r>
          </a:p>
        </p:txBody>
      </p:sp>
    </p:spTree>
    <p:extLst>
      <p:ext uri="{BB962C8B-B14F-4D97-AF65-F5344CB8AC3E}">
        <p14:creationId xmlns:p14="http://schemas.microsoft.com/office/powerpoint/2010/main" val="3550515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B83C686F-AEEC-708F-112F-C87F7D204D4B}"/>
              </a:ext>
            </a:extLst>
          </p:cNvPr>
          <p:cNvGrpSpPr/>
          <p:nvPr/>
        </p:nvGrpSpPr>
        <p:grpSpPr>
          <a:xfrm>
            <a:off x="-6096001" y="1164949"/>
            <a:ext cx="24383998" cy="5693051"/>
            <a:chOff x="-6400800" y="7575758"/>
            <a:chExt cx="24383998" cy="5693051"/>
          </a:xfrm>
        </p:grpSpPr>
        <p:sp>
          <p:nvSpPr>
            <p:cNvPr id="39" name="Rectangle 38">
              <a:extLst>
                <a:ext uri="{FF2B5EF4-FFF2-40B4-BE49-F238E27FC236}">
                  <a16:creationId xmlns:a16="http://schemas.microsoft.com/office/drawing/2014/main" id="{756098C2-83B4-DB59-D933-86E1895F62D3}"/>
                </a:ext>
              </a:extLst>
            </p:cNvPr>
            <p:cNvSpPr/>
            <p:nvPr/>
          </p:nvSpPr>
          <p:spPr>
            <a:xfrm>
              <a:off x="-6400800" y="7575758"/>
              <a:ext cx="12191999" cy="5693051"/>
            </a:xfrm>
            <a:prstGeom prst="rect">
              <a:avLst/>
            </a:prstGeom>
            <a:gradFill flip="none" rotWithShape="1">
              <a:gsLst>
                <a:gs pos="100000">
                  <a:schemeClr val="bg1"/>
                </a:gs>
                <a:gs pos="15000">
                  <a:srgbClr val="FFFFFF"/>
                </a:gs>
                <a:gs pos="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A156D30-0A5E-4473-4964-B3D5351B0C27}"/>
                </a:ext>
              </a:extLst>
            </p:cNvPr>
            <p:cNvSpPr/>
            <p:nvPr/>
          </p:nvSpPr>
          <p:spPr>
            <a:xfrm>
              <a:off x="5791199" y="7575758"/>
              <a:ext cx="12191999" cy="5693051"/>
            </a:xfrm>
            <a:prstGeom prst="rect">
              <a:avLst/>
            </a:prstGeom>
            <a:gradFill flip="none" rotWithShape="1">
              <a:gsLst>
                <a:gs pos="100000">
                  <a:schemeClr val="bg1"/>
                </a:gs>
                <a:gs pos="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284E4616-D2C0-48A0-B75A-4A226FB18DD6}"/>
              </a:ext>
            </a:extLst>
          </p:cNvPr>
          <p:cNvSpPr txBox="1"/>
          <p:nvPr/>
        </p:nvSpPr>
        <p:spPr>
          <a:xfrm>
            <a:off x="1080449" y="1886841"/>
            <a:ext cx="6456746" cy="4524315"/>
          </a:xfrm>
          <a:prstGeom prst="rect">
            <a:avLst/>
          </a:prstGeom>
          <a:noFill/>
        </p:spPr>
        <p:txBody>
          <a:bodyPr wrap="square">
            <a:spAutoFit/>
          </a:bodyPr>
          <a:lstStyle/>
          <a:p>
            <a:pPr algn="just" rtl="0">
              <a:spcBef>
                <a:spcPts val="0"/>
              </a:spcBef>
              <a:spcAft>
                <a:spcPts val="0"/>
              </a:spcAft>
            </a:pPr>
            <a:r>
              <a:rPr lang="en-ID" sz="1800" b="0" i="0" u="none" strike="noStrike" dirty="0">
                <a:solidFill>
                  <a:srgbClr val="23013D"/>
                </a:solidFill>
                <a:effectLst/>
                <a:latin typeface="+mj-lt"/>
              </a:rPr>
              <a:t>	In strategizing the local deployment of </a:t>
            </a:r>
            <a:r>
              <a:rPr lang="en-ID" sz="1800" b="0" i="0" u="none" strike="noStrike" dirty="0" err="1">
                <a:solidFill>
                  <a:srgbClr val="23013D"/>
                </a:solidFill>
                <a:effectLst/>
                <a:latin typeface="+mj-lt"/>
              </a:rPr>
              <a:t>NutriGenius</a:t>
            </a:r>
            <a:r>
              <a:rPr lang="en-ID" sz="1800" b="0" i="0" u="none" strike="noStrike" dirty="0">
                <a:solidFill>
                  <a:srgbClr val="23013D"/>
                </a:solidFill>
                <a:effectLst/>
                <a:latin typeface="+mj-lt"/>
              </a:rPr>
              <a:t>, we're meticulously engaging key stakeholders, aligning with local health authorities and community organizations. Our focus includes optimizing the app for local infrastructure, ensuring a smooth integration process. With a user-friendly onboarding system in place and community-centric engagement initiatives, we aim to create widespread awareness and accessibility.</a:t>
            </a:r>
            <a:endParaRPr lang="en-ID" sz="1800" i="0" u="none" strike="noStrike" dirty="0">
              <a:solidFill>
                <a:srgbClr val="23013D"/>
              </a:solidFill>
              <a:latin typeface="+mj-lt"/>
            </a:endParaRPr>
          </a:p>
          <a:p>
            <a:pPr rtl="0">
              <a:spcBef>
                <a:spcPts val="0"/>
              </a:spcBef>
              <a:spcAft>
                <a:spcPts val="0"/>
              </a:spcAft>
            </a:pPr>
            <a:endParaRPr lang="en-ID" sz="1800" i="0" u="none" strike="noStrike" dirty="0">
              <a:solidFill>
                <a:srgbClr val="23013D"/>
              </a:solidFill>
              <a:latin typeface="+mj-lt"/>
            </a:endParaRPr>
          </a:p>
          <a:p>
            <a:pPr algn="just" rtl="0">
              <a:spcBef>
                <a:spcPts val="0"/>
              </a:spcBef>
              <a:spcAft>
                <a:spcPts val="0"/>
              </a:spcAft>
            </a:pPr>
            <a:r>
              <a:rPr lang="en-ID" sz="1800" b="0" i="0" u="none" strike="noStrike" dirty="0">
                <a:solidFill>
                  <a:srgbClr val="23013D"/>
                </a:solidFill>
                <a:effectLst/>
                <a:latin typeface="+mj-lt"/>
              </a:rPr>
              <a:t>	Simultaneously, our business pitch emphasizes </a:t>
            </a:r>
            <a:r>
              <a:rPr lang="en-ID" sz="1800" b="0" i="0" u="none" strike="noStrike" dirty="0" err="1">
                <a:solidFill>
                  <a:srgbClr val="23013D"/>
                </a:solidFill>
                <a:effectLst/>
                <a:latin typeface="+mj-lt"/>
              </a:rPr>
              <a:t>NutriGenius's</a:t>
            </a:r>
            <a:r>
              <a:rPr lang="en-ID" sz="1800" b="0" i="0" u="none" strike="noStrike" dirty="0">
                <a:solidFill>
                  <a:srgbClr val="23013D"/>
                </a:solidFill>
                <a:effectLst/>
                <a:latin typeface="+mj-lt"/>
              </a:rPr>
              <a:t> value, highlighting user-friendly features, real-time monitoring, and positive impacts on childhood nutrition. The go-to-market proposal entails a targeted marketing approach, competitive pricing, and strategic partnerships with local institutions for extended outreach. This comprehensive strategy is designed to seamlessly introduce </a:t>
            </a:r>
            <a:r>
              <a:rPr lang="en-ID" sz="1800" b="0" i="0" u="none" strike="noStrike" dirty="0" err="1">
                <a:solidFill>
                  <a:srgbClr val="23013D"/>
                </a:solidFill>
                <a:effectLst/>
                <a:latin typeface="+mj-lt"/>
              </a:rPr>
              <a:t>NutriGenius</a:t>
            </a:r>
            <a:r>
              <a:rPr lang="en-ID" sz="1800" b="0" i="0" u="none" strike="noStrike" dirty="0">
                <a:solidFill>
                  <a:srgbClr val="23013D"/>
                </a:solidFill>
                <a:effectLst/>
                <a:latin typeface="+mj-lt"/>
              </a:rPr>
              <a:t> to the local community, aligning with their needs and promoting sustainable health initiatives.</a:t>
            </a:r>
            <a:endParaRPr lang="en-ID" b="0" dirty="0">
              <a:effectLst/>
              <a:latin typeface="+mj-lt"/>
            </a:endParaRPr>
          </a:p>
        </p:txBody>
      </p:sp>
      <p:pic>
        <p:nvPicPr>
          <p:cNvPr id="11" name="Picture 10">
            <a:extLst>
              <a:ext uri="{FF2B5EF4-FFF2-40B4-BE49-F238E27FC236}">
                <a16:creationId xmlns:a16="http://schemas.microsoft.com/office/drawing/2014/main" id="{10C0D584-D788-A736-A691-AE65A6A8761D}"/>
              </a:ext>
            </a:extLst>
          </p:cNvPr>
          <p:cNvPicPr>
            <a:picLocks noChangeAspect="1"/>
          </p:cNvPicPr>
          <p:nvPr/>
        </p:nvPicPr>
        <p:blipFill>
          <a:blip r:embed="rId2"/>
          <a:srcRect/>
          <a:stretch/>
        </p:blipFill>
        <p:spPr>
          <a:xfrm>
            <a:off x="7897943" y="1741163"/>
            <a:ext cx="3213608" cy="4820412"/>
          </a:xfrm>
          <a:prstGeom prst="rect">
            <a:avLst/>
          </a:prstGeom>
        </p:spPr>
      </p:pic>
      <p:grpSp>
        <p:nvGrpSpPr>
          <p:cNvPr id="33" name="Group 32">
            <a:extLst>
              <a:ext uri="{FF2B5EF4-FFF2-40B4-BE49-F238E27FC236}">
                <a16:creationId xmlns:a16="http://schemas.microsoft.com/office/drawing/2014/main" id="{D3CC3DC9-1AA1-7F15-E22E-4344B9DEE7CB}"/>
              </a:ext>
            </a:extLst>
          </p:cNvPr>
          <p:cNvGrpSpPr/>
          <p:nvPr/>
        </p:nvGrpSpPr>
        <p:grpSpPr>
          <a:xfrm>
            <a:off x="1967174" y="-5574673"/>
            <a:ext cx="8257643" cy="5180263"/>
            <a:chOff x="1967178" y="1568536"/>
            <a:chExt cx="8257643" cy="5180263"/>
          </a:xfrm>
        </p:grpSpPr>
        <p:pic>
          <p:nvPicPr>
            <p:cNvPr id="34" name="Picture 33">
              <a:extLst>
                <a:ext uri="{FF2B5EF4-FFF2-40B4-BE49-F238E27FC236}">
                  <a16:creationId xmlns:a16="http://schemas.microsoft.com/office/drawing/2014/main" id="{A063DA74-A0A3-5137-B802-19F4200ADDB6}"/>
                </a:ext>
              </a:extLst>
            </p:cNvPr>
            <p:cNvPicPr>
              <a:picLocks noChangeAspect="1"/>
            </p:cNvPicPr>
            <p:nvPr/>
          </p:nvPicPr>
          <p:blipFill>
            <a:blip r:embed="rId3"/>
            <a:srcRect/>
            <a:stretch/>
          </p:blipFill>
          <p:spPr>
            <a:xfrm>
              <a:off x="1967178" y="2068798"/>
              <a:ext cx="2106000" cy="4680000"/>
            </a:xfrm>
            <a:prstGeom prst="rect">
              <a:avLst/>
            </a:prstGeom>
            <a:ln>
              <a:solidFill>
                <a:srgbClr val="68B294"/>
              </a:solidFill>
            </a:ln>
          </p:spPr>
        </p:pic>
        <p:pic>
          <p:nvPicPr>
            <p:cNvPr id="35" name="Picture 34">
              <a:extLst>
                <a:ext uri="{FF2B5EF4-FFF2-40B4-BE49-F238E27FC236}">
                  <a16:creationId xmlns:a16="http://schemas.microsoft.com/office/drawing/2014/main" id="{832420F5-4071-C49E-83BA-376109969707}"/>
                </a:ext>
              </a:extLst>
            </p:cNvPr>
            <p:cNvPicPr>
              <a:picLocks noChangeAspect="1"/>
            </p:cNvPicPr>
            <p:nvPr/>
          </p:nvPicPr>
          <p:blipFill>
            <a:blip r:embed="rId4"/>
            <a:srcRect/>
            <a:stretch/>
          </p:blipFill>
          <p:spPr>
            <a:xfrm>
              <a:off x="5042999" y="2068799"/>
              <a:ext cx="2106000" cy="4680000"/>
            </a:xfrm>
            <a:prstGeom prst="rect">
              <a:avLst/>
            </a:prstGeom>
            <a:ln>
              <a:solidFill>
                <a:srgbClr val="68B294"/>
              </a:solidFill>
            </a:ln>
          </p:spPr>
        </p:pic>
        <p:pic>
          <p:nvPicPr>
            <p:cNvPr id="36" name="Picture 35">
              <a:extLst>
                <a:ext uri="{FF2B5EF4-FFF2-40B4-BE49-F238E27FC236}">
                  <a16:creationId xmlns:a16="http://schemas.microsoft.com/office/drawing/2014/main" id="{9B1895F9-FB1C-868D-5650-51AC9E9D46F4}"/>
                </a:ext>
              </a:extLst>
            </p:cNvPr>
            <p:cNvPicPr>
              <a:picLocks noChangeAspect="1"/>
            </p:cNvPicPr>
            <p:nvPr/>
          </p:nvPicPr>
          <p:blipFill>
            <a:blip r:embed="rId5"/>
            <a:srcRect/>
            <a:stretch/>
          </p:blipFill>
          <p:spPr>
            <a:xfrm>
              <a:off x="8118821" y="2068798"/>
              <a:ext cx="2106000" cy="4680000"/>
            </a:xfrm>
            <a:prstGeom prst="rect">
              <a:avLst/>
            </a:prstGeom>
            <a:ln>
              <a:solidFill>
                <a:srgbClr val="68B294"/>
              </a:solidFill>
            </a:ln>
          </p:spPr>
        </p:pic>
        <p:sp>
          <p:nvSpPr>
            <p:cNvPr id="37" name="TextBox 36">
              <a:extLst>
                <a:ext uri="{FF2B5EF4-FFF2-40B4-BE49-F238E27FC236}">
                  <a16:creationId xmlns:a16="http://schemas.microsoft.com/office/drawing/2014/main" id="{81A54705-F072-1FFC-A993-71CF7AE14EDD}"/>
                </a:ext>
              </a:extLst>
            </p:cNvPr>
            <p:cNvSpPr txBox="1"/>
            <p:nvPr/>
          </p:nvSpPr>
          <p:spPr>
            <a:xfrm>
              <a:off x="3047998" y="1568536"/>
              <a:ext cx="6096000" cy="369332"/>
            </a:xfrm>
            <a:prstGeom prst="rect">
              <a:avLst/>
            </a:prstGeom>
            <a:noFill/>
          </p:spPr>
          <p:txBody>
            <a:bodyPr wrap="square">
              <a:spAutoFit/>
            </a:bodyPr>
            <a:lstStyle/>
            <a:p>
              <a:pPr algn="ctr"/>
              <a:r>
                <a:rPr lang="en-US" dirty="0"/>
                <a:t>Article / Article Detail / Profile</a:t>
              </a:r>
            </a:p>
          </p:txBody>
        </p:sp>
      </p:grpSp>
      <p:sp>
        <p:nvSpPr>
          <p:cNvPr id="41" name="Round Same Side Corner Rectangle 40">
            <a:extLst>
              <a:ext uri="{FF2B5EF4-FFF2-40B4-BE49-F238E27FC236}">
                <a16:creationId xmlns:a16="http://schemas.microsoft.com/office/drawing/2014/main" id="{95F0F9C5-A70F-9DD3-F9F3-FA04A0F397ED}"/>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 Same Side Corner Rectangle 41">
            <a:extLst>
              <a:ext uri="{FF2B5EF4-FFF2-40B4-BE49-F238E27FC236}">
                <a16:creationId xmlns:a16="http://schemas.microsoft.com/office/drawing/2014/main" id="{7962B1DD-0392-1463-D683-401EB8CE9654}"/>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a:extLst>
              <a:ext uri="{FF2B5EF4-FFF2-40B4-BE49-F238E27FC236}">
                <a16:creationId xmlns:a16="http://schemas.microsoft.com/office/drawing/2014/main" id="{A5086F10-F841-058F-5F8A-411D402F08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551A7599-16F5-87C5-FBAB-CA85B8A130F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45" name="Title 1">
            <a:extLst>
              <a:ext uri="{FF2B5EF4-FFF2-40B4-BE49-F238E27FC236}">
                <a16:creationId xmlns:a16="http://schemas.microsoft.com/office/drawing/2014/main" id="{1A013414-ABE6-CE6A-463E-EB8755C8BEF1}"/>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Deployment and Business Pitch</a:t>
            </a:r>
          </a:p>
        </p:txBody>
      </p:sp>
      <p:grpSp>
        <p:nvGrpSpPr>
          <p:cNvPr id="17" name="Group 16">
            <a:extLst>
              <a:ext uri="{FF2B5EF4-FFF2-40B4-BE49-F238E27FC236}">
                <a16:creationId xmlns:a16="http://schemas.microsoft.com/office/drawing/2014/main" id="{3FB78E1B-5164-8188-50F3-B30EE5CF4BBA}"/>
              </a:ext>
            </a:extLst>
          </p:cNvPr>
          <p:cNvGrpSpPr/>
          <p:nvPr/>
        </p:nvGrpSpPr>
        <p:grpSpPr>
          <a:xfrm>
            <a:off x="893465" y="7148705"/>
            <a:ext cx="10218535" cy="2331376"/>
            <a:chOff x="893465" y="2799729"/>
            <a:chExt cx="10218535" cy="2331376"/>
          </a:xfrm>
        </p:grpSpPr>
        <p:grpSp>
          <p:nvGrpSpPr>
            <p:cNvPr id="18" name="Group 17">
              <a:extLst>
                <a:ext uri="{FF2B5EF4-FFF2-40B4-BE49-F238E27FC236}">
                  <a16:creationId xmlns:a16="http://schemas.microsoft.com/office/drawing/2014/main" id="{0FC07E2B-6397-E20C-13A1-FA3E657D9F6A}"/>
                </a:ext>
              </a:extLst>
            </p:cNvPr>
            <p:cNvGrpSpPr/>
            <p:nvPr/>
          </p:nvGrpSpPr>
          <p:grpSpPr>
            <a:xfrm>
              <a:off x="4295998" y="2799729"/>
              <a:ext cx="3600000" cy="2325627"/>
              <a:chOff x="4296000" y="2497439"/>
              <a:chExt cx="3600000" cy="2325627"/>
            </a:xfrm>
          </p:grpSpPr>
          <p:pic>
            <p:nvPicPr>
              <p:cNvPr id="51" name="Picture 50">
                <a:extLst>
                  <a:ext uri="{FF2B5EF4-FFF2-40B4-BE49-F238E27FC236}">
                    <a16:creationId xmlns:a16="http://schemas.microsoft.com/office/drawing/2014/main" id="{2807B133-21B6-AEBB-B32C-B8E6F4E14B6F}"/>
                  </a:ext>
                </a:extLst>
              </p:cNvPr>
              <p:cNvPicPr>
                <a:picLocks noChangeAspect="1"/>
              </p:cNvPicPr>
              <p:nvPr/>
            </p:nvPicPr>
            <p:blipFill>
              <a:blip r:embed="rId7"/>
              <a:stretch>
                <a:fillRect/>
              </a:stretch>
            </p:blipFill>
            <p:spPr>
              <a:xfrm>
                <a:off x="5195998" y="2497439"/>
                <a:ext cx="1800000" cy="1800000"/>
              </a:xfrm>
              <a:prstGeom prst="rect">
                <a:avLst/>
              </a:prstGeom>
            </p:spPr>
          </p:pic>
          <p:sp>
            <p:nvSpPr>
              <p:cNvPr id="52" name="TextBox 51">
                <a:extLst>
                  <a:ext uri="{FF2B5EF4-FFF2-40B4-BE49-F238E27FC236}">
                    <a16:creationId xmlns:a16="http://schemas.microsoft.com/office/drawing/2014/main" id="{CE362E85-DF69-B9F2-1760-DC5F10C8F928}"/>
                  </a:ext>
                </a:extLst>
              </p:cNvPr>
              <p:cNvSpPr txBox="1"/>
              <p:nvPr/>
            </p:nvSpPr>
            <p:spPr>
              <a:xfrm>
                <a:off x="4296000" y="4463066"/>
                <a:ext cx="3600000" cy="360000"/>
              </a:xfrm>
              <a:prstGeom prst="rect">
                <a:avLst/>
              </a:prstGeom>
              <a:noFill/>
            </p:spPr>
            <p:txBody>
              <a:bodyPr wrap="square">
                <a:spAutoFit/>
              </a:bodyPr>
              <a:lstStyle/>
              <a:p>
                <a:pPr algn="ctr"/>
                <a:r>
                  <a:rPr lang="en-US" dirty="0"/>
                  <a:t>Health Instructor / Personal Trainer</a:t>
                </a:r>
              </a:p>
            </p:txBody>
          </p:sp>
        </p:grpSp>
        <p:grpSp>
          <p:nvGrpSpPr>
            <p:cNvPr id="19" name="Group 18">
              <a:extLst>
                <a:ext uri="{FF2B5EF4-FFF2-40B4-BE49-F238E27FC236}">
                  <a16:creationId xmlns:a16="http://schemas.microsoft.com/office/drawing/2014/main" id="{2982C1A9-95D8-5E19-B809-88B6841836B3}"/>
                </a:ext>
              </a:extLst>
            </p:cNvPr>
            <p:cNvGrpSpPr/>
            <p:nvPr/>
          </p:nvGrpSpPr>
          <p:grpSpPr>
            <a:xfrm>
              <a:off x="893465" y="2799729"/>
              <a:ext cx="2173063" cy="2331376"/>
              <a:chOff x="1287124" y="2497102"/>
              <a:chExt cx="2173063" cy="2331376"/>
            </a:xfrm>
          </p:grpSpPr>
          <p:pic>
            <p:nvPicPr>
              <p:cNvPr id="49" name="Picture 48">
                <a:extLst>
                  <a:ext uri="{FF2B5EF4-FFF2-40B4-BE49-F238E27FC236}">
                    <a16:creationId xmlns:a16="http://schemas.microsoft.com/office/drawing/2014/main" id="{D2540BF2-2AA9-A44D-ED14-87F4895782F0}"/>
                  </a:ext>
                </a:extLst>
              </p:cNvPr>
              <p:cNvPicPr>
                <a:picLocks noChangeAspect="1"/>
              </p:cNvPicPr>
              <p:nvPr/>
            </p:nvPicPr>
            <p:blipFill>
              <a:blip r:embed="rId8"/>
              <a:stretch>
                <a:fillRect/>
              </a:stretch>
            </p:blipFill>
            <p:spPr>
              <a:xfrm>
                <a:off x="1473659" y="2497102"/>
                <a:ext cx="1800000" cy="1800000"/>
              </a:xfrm>
              <a:prstGeom prst="rect">
                <a:avLst/>
              </a:prstGeom>
            </p:spPr>
          </p:pic>
          <p:sp>
            <p:nvSpPr>
              <p:cNvPr id="50" name="TextBox 49">
                <a:extLst>
                  <a:ext uri="{FF2B5EF4-FFF2-40B4-BE49-F238E27FC236}">
                    <a16:creationId xmlns:a16="http://schemas.microsoft.com/office/drawing/2014/main" id="{3EBABEFA-4000-F632-738C-D5852922C658}"/>
                  </a:ext>
                </a:extLst>
              </p:cNvPr>
              <p:cNvSpPr txBox="1"/>
              <p:nvPr/>
            </p:nvSpPr>
            <p:spPr>
              <a:xfrm>
                <a:off x="1287124" y="4459146"/>
                <a:ext cx="2173063" cy="369332"/>
              </a:xfrm>
              <a:prstGeom prst="rect">
                <a:avLst/>
              </a:prstGeom>
              <a:noFill/>
            </p:spPr>
            <p:txBody>
              <a:bodyPr wrap="square">
                <a:spAutoFit/>
              </a:bodyPr>
              <a:lstStyle/>
              <a:p>
                <a:pPr algn="ctr"/>
                <a:r>
                  <a:rPr lang="en-US" dirty="0"/>
                  <a:t>Parents / Caregivers</a:t>
                </a:r>
              </a:p>
            </p:txBody>
          </p:sp>
        </p:grpSp>
        <p:grpSp>
          <p:nvGrpSpPr>
            <p:cNvPr id="46" name="Group 45">
              <a:extLst>
                <a:ext uri="{FF2B5EF4-FFF2-40B4-BE49-F238E27FC236}">
                  <a16:creationId xmlns:a16="http://schemas.microsoft.com/office/drawing/2014/main" id="{6D6C3962-A62A-92E5-A714-F1A5B061F41E}"/>
                </a:ext>
              </a:extLst>
            </p:cNvPr>
            <p:cNvGrpSpPr/>
            <p:nvPr/>
          </p:nvGrpSpPr>
          <p:grpSpPr>
            <a:xfrm>
              <a:off x="9312000" y="2799729"/>
              <a:ext cx="1800000" cy="2322590"/>
              <a:chOff x="8465326" y="2498603"/>
              <a:chExt cx="1800000" cy="2322590"/>
            </a:xfrm>
          </p:grpSpPr>
          <p:pic>
            <p:nvPicPr>
              <p:cNvPr id="47" name="Picture 46">
                <a:extLst>
                  <a:ext uri="{FF2B5EF4-FFF2-40B4-BE49-F238E27FC236}">
                    <a16:creationId xmlns:a16="http://schemas.microsoft.com/office/drawing/2014/main" id="{2B9FC88C-455F-617B-117C-71236A02B0B9}"/>
                  </a:ext>
                </a:extLst>
              </p:cNvPr>
              <p:cNvPicPr>
                <a:picLocks noChangeAspect="1"/>
              </p:cNvPicPr>
              <p:nvPr/>
            </p:nvPicPr>
            <p:blipFill>
              <a:blip r:embed="rId9"/>
              <a:stretch>
                <a:fillRect/>
              </a:stretch>
            </p:blipFill>
            <p:spPr>
              <a:xfrm>
                <a:off x="8465326" y="2498603"/>
                <a:ext cx="1800000" cy="1800000"/>
              </a:xfrm>
              <a:prstGeom prst="rect">
                <a:avLst/>
              </a:prstGeom>
            </p:spPr>
          </p:pic>
          <p:sp>
            <p:nvSpPr>
              <p:cNvPr id="48" name="TextBox 47">
                <a:extLst>
                  <a:ext uri="{FF2B5EF4-FFF2-40B4-BE49-F238E27FC236}">
                    <a16:creationId xmlns:a16="http://schemas.microsoft.com/office/drawing/2014/main" id="{979FAB18-71D5-3B87-EFB0-C6C9C2A8E7AA}"/>
                  </a:ext>
                </a:extLst>
              </p:cNvPr>
              <p:cNvSpPr txBox="1"/>
              <p:nvPr/>
            </p:nvSpPr>
            <p:spPr>
              <a:xfrm>
                <a:off x="8465326" y="4461193"/>
                <a:ext cx="1800000" cy="360000"/>
              </a:xfrm>
              <a:prstGeom prst="rect">
                <a:avLst/>
              </a:prstGeom>
              <a:noFill/>
            </p:spPr>
            <p:txBody>
              <a:bodyPr wrap="square">
                <a:spAutoFit/>
              </a:bodyPr>
              <a:lstStyle/>
              <a:p>
                <a:pPr algn="ctr"/>
                <a:r>
                  <a:rPr lang="en-US" dirty="0"/>
                  <a:t>Medical Workers</a:t>
                </a:r>
              </a:p>
            </p:txBody>
          </p:sp>
        </p:grpSp>
      </p:grpSp>
    </p:spTree>
    <p:extLst>
      <p:ext uri="{BB962C8B-B14F-4D97-AF65-F5344CB8AC3E}">
        <p14:creationId xmlns:p14="http://schemas.microsoft.com/office/powerpoint/2010/main" val="264095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771220-576A-0A2C-CAA9-C107CD576679}"/>
              </a:ext>
            </a:extLst>
          </p:cNvPr>
          <p:cNvPicPr>
            <a:picLocks noChangeAspect="1"/>
          </p:cNvPicPr>
          <p:nvPr/>
        </p:nvPicPr>
        <p:blipFill>
          <a:blip r:embed="rId2"/>
          <a:stretch>
            <a:fillRect/>
          </a:stretch>
        </p:blipFill>
        <p:spPr>
          <a:xfrm rot="20075061">
            <a:off x="-2768005" y="-2529608"/>
            <a:ext cx="5750033" cy="3833355"/>
          </a:xfrm>
          <a:prstGeom prst="rect">
            <a:avLst/>
          </a:prstGeom>
        </p:spPr>
      </p:pic>
      <p:grpSp>
        <p:nvGrpSpPr>
          <p:cNvPr id="45" name="Group 44">
            <a:extLst>
              <a:ext uri="{FF2B5EF4-FFF2-40B4-BE49-F238E27FC236}">
                <a16:creationId xmlns:a16="http://schemas.microsoft.com/office/drawing/2014/main" id="{CA599184-BA10-7A66-4FD1-E0A180FE9225}"/>
              </a:ext>
            </a:extLst>
          </p:cNvPr>
          <p:cNvGrpSpPr/>
          <p:nvPr/>
        </p:nvGrpSpPr>
        <p:grpSpPr>
          <a:xfrm>
            <a:off x="0" y="2254500"/>
            <a:ext cx="12192000" cy="3789000"/>
            <a:chOff x="0" y="2254500"/>
            <a:chExt cx="12192000" cy="3789000"/>
          </a:xfrm>
        </p:grpSpPr>
        <p:cxnSp>
          <p:nvCxnSpPr>
            <p:cNvPr id="46" name="Straight Connector 45">
              <a:extLst>
                <a:ext uri="{FF2B5EF4-FFF2-40B4-BE49-F238E27FC236}">
                  <a16:creationId xmlns:a16="http://schemas.microsoft.com/office/drawing/2014/main" id="{B0E44830-68C4-0AEB-F255-867052CD18B3}"/>
                </a:ext>
              </a:extLst>
            </p:cNvPr>
            <p:cNvCxnSpPr>
              <a:cxnSpLocks/>
            </p:cNvCxnSpPr>
            <p:nvPr/>
          </p:nvCxnSpPr>
          <p:spPr>
            <a:xfrm>
              <a:off x="0" y="4149000"/>
              <a:ext cx="12192000" cy="0"/>
            </a:xfrm>
            <a:prstGeom prst="line">
              <a:avLst/>
            </a:prstGeom>
            <a:ln w="76200"/>
          </p:spPr>
          <p:style>
            <a:lnRef idx="3">
              <a:schemeClr val="dk1"/>
            </a:lnRef>
            <a:fillRef idx="0">
              <a:schemeClr val="dk1"/>
            </a:fillRef>
            <a:effectRef idx="2">
              <a:schemeClr val="dk1"/>
            </a:effectRef>
            <a:fontRef idx="minor">
              <a:schemeClr val="tx1"/>
            </a:fontRef>
          </p:style>
        </p:cxnSp>
        <p:sp>
          <p:nvSpPr>
            <p:cNvPr id="47" name="Oval 46">
              <a:extLst>
                <a:ext uri="{FF2B5EF4-FFF2-40B4-BE49-F238E27FC236}">
                  <a16:creationId xmlns:a16="http://schemas.microsoft.com/office/drawing/2014/main" id="{974981B9-9A6B-A033-A0CF-ED4A8E2BBD65}"/>
                </a:ext>
              </a:extLst>
            </p:cNvPr>
            <p:cNvSpPr>
              <a:spLocks noChangeAspect="1"/>
            </p:cNvSpPr>
            <p:nvPr/>
          </p:nvSpPr>
          <p:spPr>
            <a:xfrm>
              <a:off x="4655998" y="4049955"/>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1BDC10-CD7A-E284-4F44-C3A0C4AB47C3}"/>
                </a:ext>
              </a:extLst>
            </p:cNvPr>
            <p:cNvSpPr>
              <a:spLocks noChangeAspect="1"/>
            </p:cNvSpPr>
            <p:nvPr/>
          </p:nvSpPr>
          <p:spPr>
            <a:xfrm>
              <a:off x="7355998" y="4062364"/>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6DDD995-BCAF-839D-C2E6-4C19A0422062}"/>
                </a:ext>
              </a:extLst>
            </p:cNvPr>
            <p:cNvSpPr>
              <a:spLocks noChangeAspect="1"/>
            </p:cNvSpPr>
            <p:nvPr/>
          </p:nvSpPr>
          <p:spPr>
            <a:xfrm>
              <a:off x="1954764" y="4062364"/>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C22E08-D853-2B98-210B-F360E4AA7BD4}"/>
                </a:ext>
              </a:extLst>
            </p:cNvPr>
            <p:cNvSpPr>
              <a:spLocks noChangeAspect="1"/>
            </p:cNvSpPr>
            <p:nvPr/>
          </p:nvSpPr>
          <p:spPr>
            <a:xfrm>
              <a:off x="10069080" y="4059000"/>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1A161C-96E0-00B3-DDB2-F9678F440B82}"/>
                </a:ext>
              </a:extLst>
            </p:cNvPr>
            <p:cNvSpPr/>
            <p:nvPr/>
          </p:nvSpPr>
          <p:spPr>
            <a:xfrm>
              <a:off x="1505998" y="2254500"/>
              <a:ext cx="1080000" cy="1080000"/>
            </a:xfrm>
            <a:prstGeom prst="ellipse">
              <a:avLst/>
            </a:prstGeom>
            <a:noFill/>
            <a:ln>
              <a:gradFill>
                <a:gsLst>
                  <a:gs pos="100000">
                    <a:schemeClr val="tx1"/>
                  </a:gs>
                  <a:gs pos="0">
                    <a:schemeClr val="tx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0A29E64-CD5D-064A-32FB-1740AD9420B8}"/>
                </a:ext>
              </a:extLst>
            </p:cNvPr>
            <p:cNvSpPr/>
            <p:nvPr/>
          </p:nvSpPr>
          <p:spPr>
            <a:xfrm>
              <a:off x="6905998" y="2254500"/>
              <a:ext cx="1080000" cy="1080000"/>
            </a:xfrm>
            <a:prstGeom prst="ellipse">
              <a:avLst/>
            </a:prstGeom>
            <a:solidFill>
              <a:schemeClr val="bg1"/>
            </a:solidFill>
            <a:ln>
              <a:gradFill>
                <a:gsLst>
                  <a:gs pos="0">
                    <a:schemeClr val="tx1">
                      <a:alpha val="0"/>
                    </a:schemeClr>
                  </a:gs>
                  <a:gs pos="100000">
                    <a:schemeClr val="tx1"/>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840A3216-D73B-488E-3F9A-A713CD97B281}"/>
                </a:ext>
              </a:extLst>
            </p:cNvPr>
            <p:cNvSpPr/>
            <p:nvPr/>
          </p:nvSpPr>
          <p:spPr>
            <a:xfrm>
              <a:off x="4205998" y="4963500"/>
              <a:ext cx="1080000" cy="1080000"/>
            </a:xfrm>
            <a:prstGeom prst="ellipse">
              <a:avLst/>
            </a:prstGeom>
            <a:solidFill>
              <a:schemeClr val="bg1"/>
            </a:solidFill>
            <a:ln>
              <a:gradFill>
                <a:gsLst>
                  <a:gs pos="0">
                    <a:schemeClr val="tx1"/>
                  </a:gs>
                  <a:gs pos="100000">
                    <a:schemeClr val="tx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548A6F7-2497-5EEF-2494-6996FC31516C}"/>
                </a:ext>
              </a:extLst>
            </p:cNvPr>
            <p:cNvSpPr/>
            <p:nvPr/>
          </p:nvSpPr>
          <p:spPr>
            <a:xfrm>
              <a:off x="9619080" y="4963500"/>
              <a:ext cx="1080000" cy="1080000"/>
            </a:xfrm>
            <a:prstGeom prst="ellipse">
              <a:avLst/>
            </a:prstGeom>
            <a:solidFill>
              <a:schemeClr val="bg1"/>
            </a:solidFill>
            <a:ln>
              <a:gradFill>
                <a:gsLst>
                  <a:gs pos="0">
                    <a:schemeClr val="tx1"/>
                  </a:gs>
                  <a:gs pos="100000">
                    <a:schemeClr val="tx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7535CAD-BA97-227F-5A78-8876B2F7E0D3}"/>
                </a:ext>
              </a:extLst>
            </p:cNvPr>
            <p:cNvSpPr txBox="1"/>
            <p:nvPr/>
          </p:nvSpPr>
          <p:spPr>
            <a:xfrm>
              <a:off x="695998" y="5046720"/>
              <a:ext cx="2700000" cy="923330"/>
            </a:xfrm>
            <a:prstGeom prst="rect">
              <a:avLst/>
            </a:prstGeom>
            <a:noFill/>
          </p:spPr>
          <p:txBody>
            <a:bodyPr wrap="square">
              <a:spAutoFit/>
            </a:bodyPr>
            <a:lstStyle/>
            <a:p>
              <a:pPr algn="ctr"/>
              <a:r>
                <a:rPr lang="en-ID" dirty="0">
                  <a:solidFill>
                    <a:srgbClr val="23013D"/>
                  </a:solidFill>
                  <a:latin typeface="Nunito" pitchFamily="2" charset="77"/>
                </a:rPr>
                <a:t>Successfully implement the product and getting first customer</a:t>
              </a:r>
              <a:endParaRPr lang="en-US" dirty="0"/>
            </a:p>
          </p:txBody>
        </p:sp>
        <p:sp>
          <p:nvSpPr>
            <p:cNvPr id="56" name="TextBox 55">
              <a:extLst>
                <a:ext uri="{FF2B5EF4-FFF2-40B4-BE49-F238E27FC236}">
                  <a16:creationId xmlns:a16="http://schemas.microsoft.com/office/drawing/2014/main" id="{C252A1D3-39C4-1494-2B5B-8807A5D46F3E}"/>
                </a:ext>
              </a:extLst>
            </p:cNvPr>
            <p:cNvSpPr txBox="1"/>
            <p:nvPr/>
          </p:nvSpPr>
          <p:spPr>
            <a:xfrm>
              <a:off x="3395998" y="2352235"/>
              <a:ext cx="2700000" cy="369332"/>
            </a:xfrm>
            <a:prstGeom prst="rect">
              <a:avLst/>
            </a:prstGeom>
            <a:noFill/>
          </p:spPr>
          <p:txBody>
            <a:bodyPr wrap="square">
              <a:spAutoFit/>
            </a:bodyPr>
            <a:lstStyle/>
            <a:p>
              <a:pPr algn="ctr"/>
              <a:r>
                <a:rPr lang="en-ID" dirty="0">
                  <a:solidFill>
                    <a:srgbClr val="23013D"/>
                  </a:solidFill>
                  <a:latin typeface="Nunito" pitchFamily="2" charset="77"/>
                </a:rPr>
                <a:t>Getting investors</a:t>
              </a:r>
              <a:endParaRPr lang="en-US" dirty="0"/>
            </a:p>
          </p:txBody>
        </p:sp>
        <p:sp>
          <p:nvSpPr>
            <p:cNvPr id="57" name="TextBox 56">
              <a:extLst>
                <a:ext uri="{FF2B5EF4-FFF2-40B4-BE49-F238E27FC236}">
                  <a16:creationId xmlns:a16="http://schemas.microsoft.com/office/drawing/2014/main" id="{D80E3658-1592-1994-0D4C-DC6EACE357B5}"/>
                </a:ext>
              </a:extLst>
            </p:cNvPr>
            <p:cNvSpPr txBox="1"/>
            <p:nvPr/>
          </p:nvSpPr>
          <p:spPr>
            <a:xfrm>
              <a:off x="6095998" y="5046720"/>
              <a:ext cx="2700000" cy="646331"/>
            </a:xfrm>
            <a:prstGeom prst="rect">
              <a:avLst/>
            </a:prstGeom>
            <a:noFill/>
          </p:spPr>
          <p:txBody>
            <a:bodyPr wrap="square">
              <a:spAutoFit/>
            </a:bodyPr>
            <a:lstStyle/>
            <a:p>
              <a:pPr algn="ctr"/>
              <a:r>
                <a:rPr lang="en-ID" dirty="0">
                  <a:solidFill>
                    <a:srgbClr val="23013D"/>
                  </a:solidFill>
                  <a:latin typeface="Nunito" pitchFamily="2" charset="77"/>
                </a:rPr>
                <a:t>Get a collaborations with government</a:t>
              </a:r>
              <a:endParaRPr lang="en-US" dirty="0"/>
            </a:p>
          </p:txBody>
        </p:sp>
        <p:sp>
          <p:nvSpPr>
            <p:cNvPr id="58" name="TextBox 57">
              <a:extLst>
                <a:ext uri="{FF2B5EF4-FFF2-40B4-BE49-F238E27FC236}">
                  <a16:creationId xmlns:a16="http://schemas.microsoft.com/office/drawing/2014/main" id="{89F68A63-E303-22A6-B21B-6F18F9A39C8D}"/>
                </a:ext>
              </a:extLst>
            </p:cNvPr>
            <p:cNvSpPr txBox="1"/>
            <p:nvPr/>
          </p:nvSpPr>
          <p:spPr>
            <a:xfrm>
              <a:off x="8809080" y="2343160"/>
              <a:ext cx="2700000" cy="646331"/>
            </a:xfrm>
            <a:prstGeom prst="rect">
              <a:avLst/>
            </a:prstGeom>
            <a:noFill/>
          </p:spPr>
          <p:txBody>
            <a:bodyPr wrap="square">
              <a:spAutoFit/>
            </a:bodyPr>
            <a:lstStyle/>
            <a:p>
              <a:pPr algn="ctr"/>
              <a:r>
                <a:rPr lang="en-ID" dirty="0">
                  <a:solidFill>
                    <a:srgbClr val="23013D"/>
                  </a:solidFill>
                  <a:latin typeface="Nunito" pitchFamily="2" charset="77"/>
                </a:rPr>
                <a:t>Expand the market and adding more features</a:t>
              </a:r>
              <a:endParaRPr lang="en-US" dirty="0"/>
            </a:p>
          </p:txBody>
        </p:sp>
        <p:cxnSp>
          <p:nvCxnSpPr>
            <p:cNvPr id="59" name="Straight Connector 58">
              <a:extLst>
                <a:ext uri="{FF2B5EF4-FFF2-40B4-BE49-F238E27FC236}">
                  <a16:creationId xmlns:a16="http://schemas.microsoft.com/office/drawing/2014/main" id="{C7F87A5A-24F2-5FC7-DD31-852DEF3A2548}"/>
                </a:ext>
              </a:extLst>
            </p:cNvPr>
            <p:cNvCxnSpPr>
              <a:cxnSpLocks/>
              <a:endCxn id="49" idx="0"/>
            </p:cNvCxnSpPr>
            <p:nvPr/>
          </p:nvCxnSpPr>
          <p:spPr>
            <a:xfrm>
              <a:off x="2044764" y="3334500"/>
              <a:ext cx="0" cy="727864"/>
            </a:xfrm>
            <a:prstGeom prst="line">
              <a:avLst/>
            </a:prstGeom>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8C800F3D-FD43-4340-636C-9633138C752B}"/>
                </a:ext>
              </a:extLst>
            </p:cNvPr>
            <p:cNvPicPr>
              <a:picLocks noChangeAspect="1"/>
            </p:cNvPicPr>
            <p:nvPr/>
          </p:nvPicPr>
          <p:blipFill>
            <a:blip r:embed="rId3"/>
            <a:stretch>
              <a:fillRect/>
            </a:stretch>
          </p:blipFill>
          <p:spPr>
            <a:xfrm>
              <a:off x="9799080" y="5149212"/>
              <a:ext cx="720000" cy="720000"/>
            </a:xfrm>
            <a:prstGeom prst="rect">
              <a:avLst/>
            </a:prstGeom>
          </p:spPr>
        </p:pic>
        <p:pic>
          <p:nvPicPr>
            <p:cNvPr id="61" name="Picture 60">
              <a:extLst>
                <a:ext uri="{FF2B5EF4-FFF2-40B4-BE49-F238E27FC236}">
                  <a16:creationId xmlns:a16="http://schemas.microsoft.com/office/drawing/2014/main" id="{401C961A-E0D3-E33A-90D5-556642A2EA54}"/>
                </a:ext>
              </a:extLst>
            </p:cNvPr>
            <p:cNvPicPr>
              <a:picLocks noChangeAspect="1"/>
            </p:cNvPicPr>
            <p:nvPr/>
          </p:nvPicPr>
          <p:blipFill>
            <a:blip r:embed="rId4"/>
            <a:stretch>
              <a:fillRect/>
            </a:stretch>
          </p:blipFill>
          <p:spPr>
            <a:xfrm>
              <a:off x="7085998" y="2429978"/>
              <a:ext cx="720000" cy="720000"/>
            </a:xfrm>
            <a:prstGeom prst="rect">
              <a:avLst/>
            </a:prstGeom>
          </p:spPr>
        </p:pic>
        <p:pic>
          <p:nvPicPr>
            <p:cNvPr id="62" name="Picture 61">
              <a:extLst>
                <a:ext uri="{FF2B5EF4-FFF2-40B4-BE49-F238E27FC236}">
                  <a16:creationId xmlns:a16="http://schemas.microsoft.com/office/drawing/2014/main" id="{B1CAC8EE-7950-1C1C-C80E-F5A3B8E213A7}"/>
                </a:ext>
              </a:extLst>
            </p:cNvPr>
            <p:cNvPicPr>
              <a:picLocks noChangeAspect="1"/>
            </p:cNvPicPr>
            <p:nvPr/>
          </p:nvPicPr>
          <p:blipFill>
            <a:blip r:embed="rId5"/>
            <a:stretch>
              <a:fillRect/>
            </a:stretch>
          </p:blipFill>
          <p:spPr>
            <a:xfrm>
              <a:off x="4385998" y="5143500"/>
              <a:ext cx="720000" cy="720000"/>
            </a:xfrm>
            <a:prstGeom prst="rect">
              <a:avLst/>
            </a:prstGeom>
          </p:spPr>
        </p:pic>
        <p:pic>
          <p:nvPicPr>
            <p:cNvPr id="63" name="Picture 62">
              <a:extLst>
                <a:ext uri="{FF2B5EF4-FFF2-40B4-BE49-F238E27FC236}">
                  <a16:creationId xmlns:a16="http://schemas.microsoft.com/office/drawing/2014/main" id="{E48B2F52-E312-6ECA-B6C3-5B28BB488EEB}"/>
                </a:ext>
              </a:extLst>
            </p:cNvPr>
            <p:cNvPicPr>
              <a:picLocks noChangeAspect="1"/>
            </p:cNvPicPr>
            <p:nvPr/>
          </p:nvPicPr>
          <p:blipFill>
            <a:blip r:embed="rId6"/>
            <a:stretch>
              <a:fillRect/>
            </a:stretch>
          </p:blipFill>
          <p:spPr>
            <a:xfrm>
              <a:off x="1684764" y="2436781"/>
              <a:ext cx="720000" cy="720000"/>
            </a:xfrm>
            <a:prstGeom prst="rect">
              <a:avLst/>
            </a:prstGeom>
          </p:spPr>
        </p:pic>
        <p:cxnSp>
          <p:nvCxnSpPr>
            <p:cNvPr id="64" name="Straight Connector 63">
              <a:extLst>
                <a:ext uri="{FF2B5EF4-FFF2-40B4-BE49-F238E27FC236}">
                  <a16:creationId xmlns:a16="http://schemas.microsoft.com/office/drawing/2014/main" id="{DC14849B-BBD9-F380-7D7F-E11BEF161A23}"/>
                </a:ext>
              </a:extLst>
            </p:cNvPr>
            <p:cNvCxnSpPr>
              <a:stCxn id="47" idx="4"/>
              <a:endCxn id="53" idx="0"/>
            </p:cNvCxnSpPr>
            <p:nvPr/>
          </p:nvCxnSpPr>
          <p:spPr>
            <a:xfrm>
              <a:off x="4745998" y="4229955"/>
              <a:ext cx="0" cy="733545"/>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89D56B76-460D-4AB7-A707-550E442AE143}"/>
                </a:ext>
              </a:extLst>
            </p:cNvPr>
            <p:cNvCxnSpPr>
              <a:stCxn id="48" idx="0"/>
              <a:endCxn id="52" idx="4"/>
            </p:cNvCxnSpPr>
            <p:nvPr/>
          </p:nvCxnSpPr>
          <p:spPr>
            <a:xfrm flipV="1">
              <a:off x="7445998" y="3334500"/>
              <a:ext cx="0" cy="727864"/>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45E612D7-F145-F9D3-EE88-442D8A01FB6F}"/>
                </a:ext>
              </a:extLst>
            </p:cNvPr>
            <p:cNvCxnSpPr>
              <a:stCxn id="50" idx="4"/>
              <a:endCxn id="54" idx="0"/>
            </p:cNvCxnSpPr>
            <p:nvPr/>
          </p:nvCxnSpPr>
          <p:spPr>
            <a:xfrm>
              <a:off x="10159080" y="4239000"/>
              <a:ext cx="0" cy="724500"/>
            </a:xfrm>
            <a:prstGeom prst="line">
              <a:avLst/>
            </a:prstGeom>
          </p:spPr>
          <p:style>
            <a:lnRef idx="2">
              <a:schemeClr val="dk1"/>
            </a:lnRef>
            <a:fillRef idx="0">
              <a:schemeClr val="dk1"/>
            </a:fillRef>
            <a:effectRef idx="1">
              <a:schemeClr val="dk1"/>
            </a:effectRef>
            <a:fontRef idx="minor">
              <a:schemeClr val="tx1"/>
            </a:fontRef>
          </p:style>
        </p:cxnSp>
      </p:grpSp>
      <p:grpSp>
        <p:nvGrpSpPr>
          <p:cNvPr id="39" name="Group 38">
            <a:extLst>
              <a:ext uri="{FF2B5EF4-FFF2-40B4-BE49-F238E27FC236}">
                <a16:creationId xmlns:a16="http://schemas.microsoft.com/office/drawing/2014/main" id="{679787F7-5565-55FD-6F71-B30C983AD542}"/>
              </a:ext>
            </a:extLst>
          </p:cNvPr>
          <p:cNvGrpSpPr/>
          <p:nvPr/>
        </p:nvGrpSpPr>
        <p:grpSpPr>
          <a:xfrm>
            <a:off x="-6096001" y="1164949"/>
            <a:ext cx="24383998" cy="5693051"/>
            <a:chOff x="-6400800" y="7575758"/>
            <a:chExt cx="24383998" cy="5693051"/>
          </a:xfrm>
        </p:grpSpPr>
        <p:sp>
          <p:nvSpPr>
            <p:cNvPr id="40" name="Rectangle 39">
              <a:extLst>
                <a:ext uri="{FF2B5EF4-FFF2-40B4-BE49-F238E27FC236}">
                  <a16:creationId xmlns:a16="http://schemas.microsoft.com/office/drawing/2014/main" id="{5E3A1536-4C7A-25C4-86F9-24F62F459A3E}"/>
                </a:ext>
              </a:extLst>
            </p:cNvPr>
            <p:cNvSpPr/>
            <p:nvPr/>
          </p:nvSpPr>
          <p:spPr>
            <a:xfrm>
              <a:off x="-6400800" y="7575758"/>
              <a:ext cx="12191999" cy="5693051"/>
            </a:xfrm>
            <a:prstGeom prst="rect">
              <a:avLst/>
            </a:prstGeom>
            <a:gradFill flip="none" rotWithShape="1">
              <a:gsLst>
                <a:gs pos="100000">
                  <a:schemeClr val="bg1"/>
                </a:gs>
                <a:gs pos="15000">
                  <a:srgbClr val="FFFFFF"/>
                </a:gs>
                <a:gs pos="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69F7309-97DD-9448-1647-92ADFB180042}"/>
                </a:ext>
              </a:extLst>
            </p:cNvPr>
            <p:cNvSpPr/>
            <p:nvPr/>
          </p:nvSpPr>
          <p:spPr>
            <a:xfrm>
              <a:off x="5791199" y="7575758"/>
              <a:ext cx="12191999" cy="5693051"/>
            </a:xfrm>
            <a:prstGeom prst="rect">
              <a:avLst/>
            </a:prstGeom>
            <a:gradFill flip="none" rotWithShape="1">
              <a:gsLst>
                <a:gs pos="100000">
                  <a:schemeClr val="bg1"/>
                </a:gs>
                <a:gs pos="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E0835769-255E-90E6-34EE-FE5B7ACC9F3D}"/>
              </a:ext>
            </a:extLst>
          </p:cNvPr>
          <p:cNvSpPr txBox="1"/>
          <p:nvPr/>
        </p:nvSpPr>
        <p:spPr>
          <a:xfrm>
            <a:off x="1080898" y="7321316"/>
            <a:ext cx="6456746" cy="4524315"/>
          </a:xfrm>
          <a:prstGeom prst="rect">
            <a:avLst/>
          </a:prstGeom>
          <a:noFill/>
        </p:spPr>
        <p:txBody>
          <a:bodyPr wrap="square">
            <a:spAutoFit/>
          </a:bodyPr>
          <a:lstStyle/>
          <a:p>
            <a:pPr algn="just" rtl="0">
              <a:spcBef>
                <a:spcPts val="0"/>
              </a:spcBef>
              <a:spcAft>
                <a:spcPts val="0"/>
              </a:spcAft>
            </a:pPr>
            <a:r>
              <a:rPr lang="en-ID" sz="1800" b="0" i="0" u="none" strike="noStrike" dirty="0">
                <a:solidFill>
                  <a:srgbClr val="23013D"/>
                </a:solidFill>
                <a:effectLst/>
                <a:latin typeface="+mj-lt"/>
              </a:rPr>
              <a:t>	In strategizing the local deployment of </a:t>
            </a:r>
            <a:r>
              <a:rPr lang="en-ID" sz="1800" b="0" i="0" u="none" strike="noStrike" dirty="0" err="1">
                <a:solidFill>
                  <a:srgbClr val="23013D"/>
                </a:solidFill>
                <a:effectLst/>
                <a:latin typeface="+mj-lt"/>
              </a:rPr>
              <a:t>NutriGenius</a:t>
            </a:r>
            <a:r>
              <a:rPr lang="en-ID" sz="1800" b="0" i="0" u="none" strike="noStrike" dirty="0">
                <a:solidFill>
                  <a:srgbClr val="23013D"/>
                </a:solidFill>
                <a:effectLst/>
                <a:latin typeface="+mj-lt"/>
              </a:rPr>
              <a:t>, we're meticulously engaging key stakeholders, aligning with local health authorities and community organizations. Our focus includes optimizing the app for local infrastructure, ensuring a smooth integration process. With a user-friendly onboarding system in place and community-centric engagement initiatives, we aim to create widespread awareness and accessibility.</a:t>
            </a:r>
            <a:endParaRPr lang="en-ID" sz="1800" i="0" u="none" strike="noStrike" dirty="0">
              <a:solidFill>
                <a:srgbClr val="23013D"/>
              </a:solidFill>
              <a:latin typeface="+mj-lt"/>
            </a:endParaRPr>
          </a:p>
          <a:p>
            <a:pPr rtl="0">
              <a:spcBef>
                <a:spcPts val="0"/>
              </a:spcBef>
              <a:spcAft>
                <a:spcPts val="0"/>
              </a:spcAft>
            </a:pPr>
            <a:endParaRPr lang="en-ID" sz="1800" i="0" u="none" strike="noStrike" dirty="0">
              <a:solidFill>
                <a:srgbClr val="23013D"/>
              </a:solidFill>
              <a:latin typeface="+mj-lt"/>
            </a:endParaRPr>
          </a:p>
          <a:p>
            <a:pPr algn="just" rtl="0">
              <a:spcBef>
                <a:spcPts val="0"/>
              </a:spcBef>
              <a:spcAft>
                <a:spcPts val="0"/>
              </a:spcAft>
            </a:pPr>
            <a:r>
              <a:rPr lang="en-ID" sz="1800" b="0" i="0" u="none" strike="noStrike" dirty="0">
                <a:solidFill>
                  <a:srgbClr val="23013D"/>
                </a:solidFill>
                <a:effectLst/>
                <a:latin typeface="+mj-lt"/>
              </a:rPr>
              <a:t>	Simultaneously, our business pitch emphasizes </a:t>
            </a:r>
            <a:r>
              <a:rPr lang="en-ID" sz="1800" b="0" i="0" u="none" strike="noStrike" dirty="0" err="1">
                <a:solidFill>
                  <a:srgbClr val="23013D"/>
                </a:solidFill>
                <a:effectLst/>
                <a:latin typeface="+mj-lt"/>
              </a:rPr>
              <a:t>NutriGenius's</a:t>
            </a:r>
            <a:r>
              <a:rPr lang="en-ID" sz="1800" b="0" i="0" u="none" strike="noStrike" dirty="0">
                <a:solidFill>
                  <a:srgbClr val="23013D"/>
                </a:solidFill>
                <a:effectLst/>
                <a:latin typeface="+mj-lt"/>
              </a:rPr>
              <a:t> value, highlighting user-friendly features, real-time monitoring, and positive impacts on childhood nutrition. The go-to-market proposal entails a targeted marketing approach, competitive pricing, and strategic partnerships with local institutions for extended outreach. This comprehensive strategy is designed to seamlessly introduce </a:t>
            </a:r>
            <a:r>
              <a:rPr lang="en-ID" sz="1800" b="0" i="0" u="none" strike="noStrike" dirty="0" err="1">
                <a:solidFill>
                  <a:srgbClr val="23013D"/>
                </a:solidFill>
                <a:effectLst/>
                <a:latin typeface="+mj-lt"/>
              </a:rPr>
              <a:t>NutriGenius</a:t>
            </a:r>
            <a:r>
              <a:rPr lang="en-ID" sz="1800" b="0" i="0" u="none" strike="noStrike" dirty="0">
                <a:solidFill>
                  <a:srgbClr val="23013D"/>
                </a:solidFill>
                <a:effectLst/>
                <a:latin typeface="+mj-lt"/>
              </a:rPr>
              <a:t> to the local community, aligning with their needs and promoting sustainable health initiatives.</a:t>
            </a:r>
            <a:endParaRPr lang="en-ID" b="0" dirty="0">
              <a:effectLst/>
              <a:latin typeface="+mj-lt"/>
            </a:endParaRPr>
          </a:p>
        </p:txBody>
      </p:sp>
      <p:pic>
        <p:nvPicPr>
          <p:cNvPr id="37" name="Picture 36">
            <a:extLst>
              <a:ext uri="{FF2B5EF4-FFF2-40B4-BE49-F238E27FC236}">
                <a16:creationId xmlns:a16="http://schemas.microsoft.com/office/drawing/2014/main" id="{347F20A6-2DD4-5F26-09FE-D1B4DBEFD4CE}"/>
              </a:ext>
            </a:extLst>
          </p:cNvPr>
          <p:cNvPicPr>
            <a:picLocks noChangeAspect="1"/>
          </p:cNvPicPr>
          <p:nvPr/>
        </p:nvPicPr>
        <p:blipFill>
          <a:blip r:embed="rId7"/>
          <a:srcRect/>
          <a:stretch/>
        </p:blipFill>
        <p:spPr>
          <a:xfrm>
            <a:off x="7898392" y="7175638"/>
            <a:ext cx="3213608" cy="4820412"/>
          </a:xfrm>
          <a:prstGeom prst="rect">
            <a:avLst/>
          </a:prstGeom>
        </p:spPr>
      </p:pic>
      <p:grpSp>
        <p:nvGrpSpPr>
          <p:cNvPr id="2" name="Group 1">
            <a:extLst>
              <a:ext uri="{FF2B5EF4-FFF2-40B4-BE49-F238E27FC236}">
                <a16:creationId xmlns:a16="http://schemas.microsoft.com/office/drawing/2014/main" id="{6EE8D875-C2BA-8DC9-0AAF-E21B030C049F}"/>
              </a:ext>
            </a:extLst>
          </p:cNvPr>
          <p:cNvGrpSpPr/>
          <p:nvPr/>
        </p:nvGrpSpPr>
        <p:grpSpPr>
          <a:xfrm>
            <a:off x="893465" y="2799729"/>
            <a:ext cx="10218535" cy="2331376"/>
            <a:chOff x="893465" y="2799729"/>
            <a:chExt cx="10218535" cy="2331376"/>
          </a:xfrm>
        </p:grpSpPr>
        <p:grpSp>
          <p:nvGrpSpPr>
            <p:cNvPr id="32" name="Group 31">
              <a:extLst>
                <a:ext uri="{FF2B5EF4-FFF2-40B4-BE49-F238E27FC236}">
                  <a16:creationId xmlns:a16="http://schemas.microsoft.com/office/drawing/2014/main" id="{D1920497-EC62-8BC4-63AC-0270FAEF3890}"/>
                </a:ext>
              </a:extLst>
            </p:cNvPr>
            <p:cNvGrpSpPr/>
            <p:nvPr/>
          </p:nvGrpSpPr>
          <p:grpSpPr>
            <a:xfrm>
              <a:off x="4295998" y="2799729"/>
              <a:ext cx="3600000" cy="2325627"/>
              <a:chOff x="4296000" y="2497439"/>
              <a:chExt cx="3600000" cy="2325627"/>
            </a:xfrm>
          </p:grpSpPr>
          <p:pic>
            <p:nvPicPr>
              <p:cNvPr id="22" name="Picture 21">
                <a:extLst>
                  <a:ext uri="{FF2B5EF4-FFF2-40B4-BE49-F238E27FC236}">
                    <a16:creationId xmlns:a16="http://schemas.microsoft.com/office/drawing/2014/main" id="{EA1F53CB-678B-2CEC-FB40-B294E42A0D75}"/>
                  </a:ext>
                </a:extLst>
              </p:cNvPr>
              <p:cNvPicPr>
                <a:picLocks noChangeAspect="1"/>
              </p:cNvPicPr>
              <p:nvPr/>
            </p:nvPicPr>
            <p:blipFill>
              <a:blip r:embed="rId8"/>
              <a:stretch>
                <a:fillRect/>
              </a:stretch>
            </p:blipFill>
            <p:spPr>
              <a:xfrm>
                <a:off x="5195998" y="2497439"/>
                <a:ext cx="1800000" cy="1800000"/>
              </a:xfrm>
              <a:prstGeom prst="rect">
                <a:avLst/>
              </a:prstGeom>
            </p:spPr>
          </p:pic>
          <p:sp>
            <p:nvSpPr>
              <p:cNvPr id="11" name="TextBox 10">
                <a:extLst>
                  <a:ext uri="{FF2B5EF4-FFF2-40B4-BE49-F238E27FC236}">
                    <a16:creationId xmlns:a16="http://schemas.microsoft.com/office/drawing/2014/main" id="{202C4F20-0C36-ECD3-CCCF-0DB6854C88F8}"/>
                  </a:ext>
                </a:extLst>
              </p:cNvPr>
              <p:cNvSpPr txBox="1"/>
              <p:nvPr/>
            </p:nvSpPr>
            <p:spPr>
              <a:xfrm>
                <a:off x="4296000" y="4463066"/>
                <a:ext cx="3600000" cy="360000"/>
              </a:xfrm>
              <a:prstGeom prst="rect">
                <a:avLst/>
              </a:prstGeom>
              <a:noFill/>
            </p:spPr>
            <p:txBody>
              <a:bodyPr wrap="square">
                <a:spAutoFit/>
              </a:bodyPr>
              <a:lstStyle/>
              <a:p>
                <a:pPr algn="ctr"/>
                <a:r>
                  <a:rPr lang="en-US" dirty="0"/>
                  <a:t>Health Instructor / Personal Trainer</a:t>
                </a:r>
              </a:p>
            </p:txBody>
          </p:sp>
        </p:grpSp>
        <p:grpSp>
          <p:nvGrpSpPr>
            <p:cNvPr id="34" name="Group 33">
              <a:extLst>
                <a:ext uri="{FF2B5EF4-FFF2-40B4-BE49-F238E27FC236}">
                  <a16:creationId xmlns:a16="http://schemas.microsoft.com/office/drawing/2014/main" id="{FFFDC89D-8D8D-FB8F-946A-F65A57F1B2BA}"/>
                </a:ext>
              </a:extLst>
            </p:cNvPr>
            <p:cNvGrpSpPr/>
            <p:nvPr/>
          </p:nvGrpSpPr>
          <p:grpSpPr>
            <a:xfrm>
              <a:off x="893465" y="2799729"/>
              <a:ext cx="2173063" cy="2331376"/>
              <a:chOff x="1287124" y="2497102"/>
              <a:chExt cx="2173063" cy="2331376"/>
            </a:xfrm>
          </p:grpSpPr>
          <p:pic>
            <p:nvPicPr>
              <p:cNvPr id="24" name="Picture 23">
                <a:extLst>
                  <a:ext uri="{FF2B5EF4-FFF2-40B4-BE49-F238E27FC236}">
                    <a16:creationId xmlns:a16="http://schemas.microsoft.com/office/drawing/2014/main" id="{497C02ED-364B-6790-1EE0-40C3694E2ABB}"/>
                  </a:ext>
                </a:extLst>
              </p:cNvPr>
              <p:cNvPicPr>
                <a:picLocks noChangeAspect="1"/>
              </p:cNvPicPr>
              <p:nvPr/>
            </p:nvPicPr>
            <p:blipFill>
              <a:blip r:embed="rId9"/>
              <a:stretch>
                <a:fillRect/>
              </a:stretch>
            </p:blipFill>
            <p:spPr>
              <a:xfrm>
                <a:off x="1473659" y="2497102"/>
                <a:ext cx="1800000" cy="1800000"/>
              </a:xfrm>
              <a:prstGeom prst="rect">
                <a:avLst/>
              </a:prstGeom>
            </p:spPr>
          </p:pic>
          <p:sp>
            <p:nvSpPr>
              <p:cNvPr id="13" name="TextBox 12">
                <a:extLst>
                  <a:ext uri="{FF2B5EF4-FFF2-40B4-BE49-F238E27FC236}">
                    <a16:creationId xmlns:a16="http://schemas.microsoft.com/office/drawing/2014/main" id="{5840B60B-4776-2DC9-FDA5-F5720015B18C}"/>
                  </a:ext>
                </a:extLst>
              </p:cNvPr>
              <p:cNvSpPr txBox="1"/>
              <p:nvPr/>
            </p:nvSpPr>
            <p:spPr>
              <a:xfrm>
                <a:off x="1287124" y="4459146"/>
                <a:ext cx="2173063" cy="369332"/>
              </a:xfrm>
              <a:prstGeom prst="rect">
                <a:avLst/>
              </a:prstGeom>
              <a:noFill/>
            </p:spPr>
            <p:txBody>
              <a:bodyPr wrap="square">
                <a:spAutoFit/>
              </a:bodyPr>
              <a:lstStyle/>
              <a:p>
                <a:pPr algn="ctr"/>
                <a:r>
                  <a:rPr lang="en-US" dirty="0"/>
                  <a:t>Parents / Caregivers</a:t>
                </a:r>
              </a:p>
            </p:txBody>
          </p:sp>
        </p:grpSp>
        <p:grpSp>
          <p:nvGrpSpPr>
            <p:cNvPr id="33" name="Group 32">
              <a:extLst>
                <a:ext uri="{FF2B5EF4-FFF2-40B4-BE49-F238E27FC236}">
                  <a16:creationId xmlns:a16="http://schemas.microsoft.com/office/drawing/2014/main" id="{7D69F20C-89B3-2A1A-C4D3-9C5621484D95}"/>
                </a:ext>
              </a:extLst>
            </p:cNvPr>
            <p:cNvGrpSpPr/>
            <p:nvPr/>
          </p:nvGrpSpPr>
          <p:grpSpPr>
            <a:xfrm>
              <a:off x="9312000" y="2799729"/>
              <a:ext cx="1800000" cy="2322590"/>
              <a:chOff x="8465326" y="2498603"/>
              <a:chExt cx="1800000" cy="2322590"/>
            </a:xfrm>
          </p:grpSpPr>
          <p:pic>
            <p:nvPicPr>
              <p:cNvPr id="26" name="Picture 25">
                <a:extLst>
                  <a:ext uri="{FF2B5EF4-FFF2-40B4-BE49-F238E27FC236}">
                    <a16:creationId xmlns:a16="http://schemas.microsoft.com/office/drawing/2014/main" id="{79ED0BFD-3F97-65A9-9E98-129104DB9F9C}"/>
                  </a:ext>
                </a:extLst>
              </p:cNvPr>
              <p:cNvPicPr>
                <a:picLocks noChangeAspect="1"/>
              </p:cNvPicPr>
              <p:nvPr/>
            </p:nvPicPr>
            <p:blipFill>
              <a:blip r:embed="rId10"/>
              <a:stretch>
                <a:fillRect/>
              </a:stretch>
            </p:blipFill>
            <p:spPr>
              <a:xfrm>
                <a:off x="8465326" y="2498603"/>
                <a:ext cx="1800000" cy="1800000"/>
              </a:xfrm>
              <a:prstGeom prst="rect">
                <a:avLst/>
              </a:prstGeom>
            </p:spPr>
          </p:pic>
          <p:sp>
            <p:nvSpPr>
              <p:cNvPr id="17" name="TextBox 16">
                <a:extLst>
                  <a:ext uri="{FF2B5EF4-FFF2-40B4-BE49-F238E27FC236}">
                    <a16:creationId xmlns:a16="http://schemas.microsoft.com/office/drawing/2014/main" id="{B407D4FE-C245-1A1F-A809-5B3892A58D4B}"/>
                  </a:ext>
                </a:extLst>
              </p:cNvPr>
              <p:cNvSpPr txBox="1"/>
              <p:nvPr/>
            </p:nvSpPr>
            <p:spPr>
              <a:xfrm>
                <a:off x="8465326" y="4461193"/>
                <a:ext cx="1800000" cy="360000"/>
              </a:xfrm>
              <a:prstGeom prst="rect">
                <a:avLst/>
              </a:prstGeom>
              <a:noFill/>
            </p:spPr>
            <p:txBody>
              <a:bodyPr wrap="square">
                <a:spAutoFit/>
              </a:bodyPr>
              <a:lstStyle/>
              <a:p>
                <a:pPr algn="ctr"/>
                <a:r>
                  <a:rPr lang="en-US" dirty="0"/>
                  <a:t>Medical Workers</a:t>
                </a:r>
              </a:p>
            </p:txBody>
          </p:sp>
        </p:grpSp>
      </p:grpSp>
      <p:sp>
        <p:nvSpPr>
          <p:cNvPr id="72" name="Round Same Side Corner Rectangle 71">
            <a:extLst>
              <a:ext uri="{FF2B5EF4-FFF2-40B4-BE49-F238E27FC236}">
                <a16:creationId xmlns:a16="http://schemas.microsoft.com/office/drawing/2014/main" id="{BFD06E61-5EFA-F2A9-C571-4AE0AF0BA480}"/>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 Same Side Corner Rectangle 72">
            <a:extLst>
              <a:ext uri="{FF2B5EF4-FFF2-40B4-BE49-F238E27FC236}">
                <a16:creationId xmlns:a16="http://schemas.microsoft.com/office/drawing/2014/main" id="{366B2128-0D41-5669-0A2D-02045214E490}"/>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0E63EAF9-B378-DBB0-2495-3ECDFE43A89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F7080BB5-EA59-99EE-34F6-F7BA87EABE3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76" name="Title 1">
            <a:extLst>
              <a:ext uri="{FF2B5EF4-FFF2-40B4-BE49-F238E27FC236}">
                <a16:creationId xmlns:a16="http://schemas.microsoft.com/office/drawing/2014/main" id="{0077D723-D7B9-F623-CAF6-2F537209752C}"/>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Target Market</a:t>
            </a:r>
          </a:p>
        </p:txBody>
      </p:sp>
    </p:spTree>
    <p:extLst>
      <p:ext uri="{BB962C8B-B14F-4D97-AF65-F5344CB8AC3E}">
        <p14:creationId xmlns:p14="http://schemas.microsoft.com/office/powerpoint/2010/main" val="651889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 Same Side Corner Rectangle 51">
            <a:extLst>
              <a:ext uri="{FF2B5EF4-FFF2-40B4-BE49-F238E27FC236}">
                <a16:creationId xmlns:a16="http://schemas.microsoft.com/office/drawing/2014/main" id="{599FA628-B967-8E8B-EA0E-A1DD29B94CE9}"/>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0" name="Text">
            <a:extLst>
              <a:ext uri="{FF2B5EF4-FFF2-40B4-BE49-F238E27FC236}">
                <a16:creationId xmlns:a16="http://schemas.microsoft.com/office/drawing/2014/main" id="{E3BD384C-C8E7-3444-ACDF-63ED3926EF72}"/>
              </a:ext>
            </a:extLst>
          </p:cNvPr>
          <p:cNvGrpSpPr/>
          <p:nvPr/>
        </p:nvGrpSpPr>
        <p:grpSpPr>
          <a:xfrm>
            <a:off x="471719" y="2504212"/>
            <a:ext cx="10582105" cy="3396153"/>
            <a:chOff x="2104800" y="2481139"/>
            <a:chExt cx="10582105" cy="3396153"/>
          </a:xfrm>
        </p:grpSpPr>
        <p:sp>
          <p:nvSpPr>
            <p:cNvPr id="22" name="TextBox 21">
              <a:extLst>
                <a:ext uri="{FF2B5EF4-FFF2-40B4-BE49-F238E27FC236}">
                  <a16:creationId xmlns:a16="http://schemas.microsoft.com/office/drawing/2014/main" id="{15DEAFFA-9343-4C90-72B1-E0CE46ABF2E5}"/>
                </a:ext>
              </a:extLst>
            </p:cNvPr>
            <p:cNvSpPr txBox="1"/>
            <p:nvPr/>
          </p:nvSpPr>
          <p:spPr>
            <a:xfrm>
              <a:off x="2104800" y="2481139"/>
              <a:ext cx="2699744" cy="692497"/>
            </a:xfrm>
            <a:prstGeom prst="rect">
              <a:avLst/>
            </a:prstGeom>
            <a:noFill/>
          </p:spPr>
          <p:txBody>
            <a:bodyPr wrap="square" anchor="ctr">
              <a:spAutoFit/>
            </a:bodyPr>
            <a:lstStyle/>
            <a:p>
              <a:r>
                <a:rPr lang="en-US" sz="1300" b="1" dirty="0" err="1">
                  <a:latin typeface="Times New Roman" panose="02020603050405020304" pitchFamily="18" charset="0"/>
                  <a:cs typeface="Times New Roman" panose="02020603050405020304" pitchFamily="18" charset="0"/>
                </a:rPr>
                <a:t>Teuku</a:t>
              </a:r>
              <a:r>
                <a:rPr lang="en-US" sz="1300" b="1" dirty="0">
                  <a:latin typeface="Times New Roman" panose="02020603050405020304" pitchFamily="18" charset="0"/>
                  <a:cs typeface="Times New Roman" panose="02020603050405020304" pitchFamily="18" charset="0"/>
                </a:rPr>
                <a:t> N. </a:t>
              </a:r>
              <a:r>
                <a:rPr lang="en-US" sz="1300" b="1" dirty="0" err="1">
                  <a:latin typeface="Times New Roman" panose="02020603050405020304" pitchFamily="18" charset="0"/>
                  <a:cs typeface="Times New Roman" panose="02020603050405020304" pitchFamily="18" charset="0"/>
                </a:rPr>
                <a:t>Puteh</a:t>
              </a:r>
              <a:endParaRPr lang="en-US" sz="1300" b="1"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A314BSY2063</a:t>
              </a:r>
            </a:p>
            <a:p>
              <a:r>
                <a:rPr lang="en-US" sz="1300" dirty="0">
                  <a:latin typeface="Times New Roman" panose="02020603050405020304" pitchFamily="18" charset="0"/>
                  <a:cs typeface="Times New Roman" panose="02020603050405020304" pitchFamily="18" charset="0"/>
                </a:rPr>
                <a:t>Mobile Development</a:t>
              </a:r>
            </a:p>
          </p:txBody>
        </p:sp>
        <p:sp>
          <p:nvSpPr>
            <p:cNvPr id="44" name="TextBox 43">
              <a:extLst>
                <a:ext uri="{FF2B5EF4-FFF2-40B4-BE49-F238E27FC236}">
                  <a16:creationId xmlns:a16="http://schemas.microsoft.com/office/drawing/2014/main" id="{DBC78312-2C7F-DD30-5795-3854E17C4C31}"/>
                </a:ext>
              </a:extLst>
            </p:cNvPr>
            <p:cNvSpPr txBox="1"/>
            <p:nvPr/>
          </p:nvSpPr>
          <p:spPr>
            <a:xfrm>
              <a:off x="2104800" y="5184795"/>
              <a:ext cx="1969858" cy="692497"/>
            </a:xfrm>
            <a:prstGeom prst="rect">
              <a:avLst/>
            </a:prstGeom>
            <a:noFill/>
          </p:spPr>
          <p:txBody>
            <a:bodyPr wrap="square" anchor="ctr">
              <a:spAutoFit/>
            </a:bodyPr>
            <a:lstStyle/>
            <a:p>
              <a:r>
                <a:rPr lang="en-US" sz="1300" b="1" dirty="0" err="1">
                  <a:latin typeface="Times New Roman" panose="02020603050405020304" pitchFamily="18" charset="0"/>
                  <a:cs typeface="Times New Roman" panose="02020603050405020304" pitchFamily="18" charset="0"/>
                </a:rPr>
                <a:t>Rizqi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Santriani</a:t>
              </a:r>
              <a:endParaRPr lang="en-US" sz="1300" b="1"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C156BSX3410</a:t>
              </a:r>
            </a:p>
            <a:p>
              <a:r>
                <a:rPr lang="en-US" sz="1300" dirty="0">
                  <a:latin typeface="Times New Roman" panose="02020603050405020304" pitchFamily="18" charset="0"/>
                  <a:cs typeface="Times New Roman" panose="02020603050405020304" pitchFamily="18" charset="0"/>
                </a:rPr>
                <a:t>Cloud Computing</a:t>
              </a:r>
            </a:p>
          </p:txBody>
        </p:sp>
        <p:sp>
          <p:nvSpPr>
            <p:cNvPr id="47" name="TextBox 46">
              <a:extLst>
                <a:ext uri="{FF2B5EF4-FFF2-40B4-BE49-F238E27FC236}">
                  <a16:creationId xmlns:a16="http://schemas.microsoft.com/office/drawing/2014/main" id="{74AF7695-98F8-9B72-6C39-90BCEA8B526E}"/>
                </a:ext>
              </a:extLst>
            </p:cNvPr>
            <p:cNvSpPr txBox="1"/>
            <p:nvPr/>
          </p:nvSpPr>
          <p:spPr>
            <a:xfrm>
              <a:off x="6179459" y="2481139"/>
              <a:ext cx="2224812" cy="692497"/>
            </a:xfrm>
            <a:prstGeom prst="rect">
              <a:avLst/>
            </a:prstGeom>
            <a:noFill/>
          </p:spPr>
          <p:txBody>
            <a:bodyPr wrap="square" anchor="ctr">
              <a:spAutoFit/>
            </a:bodyPr>
            <a:lstStyle/>
            <a:p>
              <a:r>
                <a:rPr lang="en-US" sz="1300" b="1" dirty="0" err="1">
                  <a:latin typeface="Times New Roman" panose="02020603050405020304" pitchFamily="18" charset="0"/>
                  <a:cs typeface="Times New Roman" panose="02020603050405020304" pitchFamily="18" charset="0"/>
                </a:rPr>
                <a:t>Fiqri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Rasyidiq</a:t>
              </a:r>
              <a:endParaRPr lang="en-US" sz="1300" b="1"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M302BSY0936</a:t>
              </a:r>
            </a:p>
            <a:p>
              <a:r>
                <a:rPr lang="en-US" sz="1300" dirty="0">
                  <a:latin typeface="Times New Roman" panose="02020603050405020304" pitchFamily="18" charset="0"/>
                  <a:cs typeface="Times New Roman" panose="02020603050405020304" pitchFamily="18" charset="0"/>
                </a:rPr>
                <a:t>Machine Learning</a:t>
              </a:r>
            </a:p>
          </p:txBody>
        </p:sp>
        <p:sp>
          <p:nvSpPr>
            <p:cNvPr id="50" name="TextBox 49">
              <a:extLst>
                <a:ext uri="{FF2B5EF4-FFF2-40B4-BE49-F238E27FC236}">
                  <a16:creationId xmlns:a16="http://schemas.microsoft.com/office/drawing/2014/main" id="{D17E7ABF-FE72-C7D6-A4C3-B859260C0186}"/>
                </a:ext>
              </a:extLst>
            </p:cNvPr>
            <p:cNvSpPr txBox="1"/>
            <p:nvPr/>
          </p:nvSpPr>
          <p:spPr>
            <a:xfrm>
              <a:off x="6179459" y="5184795"/>
              <a:ext cx="2479455" cy="692497"/>
            </a:xfrm>
            <a:prstGeom prst="rect">
              <a:avLst/>
            </a:prstGeom>
            <a:noFill/>
          </p:spPr>
          <p:txBody>
            <a:bodyPr wrap="square" anchor="ctr">
              <a:spAutoFit/>
            </a:bodyPr>
            <a:lstStyle/>
            <a:p>
              <a:r>
                <a:rPr lang="en-US" sz="1300" b="1" dirty="0" err="1">
                  <a:latin typeface="Times New Roman" panose="02020603050405020304" pitchFamily="18" charset="0"/>
                  <a:cs typeface="Times New Roman" panose="02020603050405020304" pitchFamily="18" charset="0"/>
                </a:rPr>
                <a:t>As’ad</a:t>
              </a:r>
              <a:r>
                <a:rPr lang="en-US" sz="1300" b="1" dirty="0">
                  <a:latin typeface="Times New Roman" panose="02020603050405020304" pitchFamily="18" charset="0"/>
                  <a:cs typeface="Times New Roman" panose="02020603050405020304" pitchFamily="18" charset="0"/>
                </a:rPr>
                <a:t> Reza A</a:t>
              </a:r>
            </a:p>
            <a:p>
              <a:r>
                <a:rPr lang="en-US" sz="1300" dirty="0">
                  <a:latin typeface="Times New Roman" panose="02020603050405020304" pitchFamily="18" charset="0"/>
                  <a:cs typeface="Times New Roman" panose="02020603050405020304" pitchFamily="18" charset="0"/>
                </a:rPr>
                <a:t>C676BSY3624</a:t>
              </a:r>
            </a:p>
            <a:p>
              <a:r>
                <a:rPr lang="en-US" sz="1300" dirty="0">
                  <a:latin typeface="Times New Roman" panose="02020603050405020304" pitchFamily="18" charset="0"/>
                  <a:cs typeface="Times New Roman" panose="02020603050405020304" pitchFamily="18" charset="0"/>
                </a:rPr>
                <a:t>Cloud Computing</a:t>
              </a:r>
            </a:p>
          </p:txBody>
        </p:sp>
        <p:sp>
          <p:nvSpPr>
            <p:cNvPr id="53" name="TextBox 52">
              <a:extLst>
                <a:ext uri="{FF2B5EF4-FFF2-40B4-BE49-F238E27FC236}">
                  <a16:creationId xmlns:a16="http://schemas.microsoft.com/office/drawing/2014/main" id="{10F42E11-1728-7110-7A75-AFFD77D46A87}"/>
                </a:ext>
              </a:extLst>
            </p:cNvPr>
            <p:cNvSpPr txBox="1"/>
            <p:nvPr/>
          </p:nvSpPr>
          <p:spPr>
            <a:xfrm>
              <a:off x="10254119" y="2481140"/>
              <a:ext cx="2432786" cy="692497"/>
            </a:xfrm>
            <a:prstGeom prst="rect">
              <a:avLst/>
            </a:prstGeom>
            <a:noFill/>
          </p:spPr>
          <p:txBody>
            <a:bodyPr wrap="square" anchor="ctr">
              <a:spAutoFit/>
            </a:bodyPr>
            <a:lstStyle/>
            <a:p>
              <a:r>
                <a:rPr lang="en-US" sz="1300" b="1" dirty="0">
                  <a:latin typeface="Times New Roman" panose="02020603050405020304" pitchFamily="18" charset="0"/>
                  <a:cs typeface="Times New Roman" panose="02020603050405020304" pitchFamily="18" charset="0"/>
                </a:rPr>
                <a:t>M. </a:t>
              </a:r>
              <a:r>
                <a:rPr lang="en-US" sz="1300" b="1" dirty="0" err="1">
                  <a:latin typeface="Times New Roman" panose="02020603050405020304" pitchFamily="18" charset="0"/>
                  <a:cs typeface="Times New Roman" panose="02020603050405020304" pitchFamily="18" charset="0"/>
                </a:rPr>
                <a:t>Ahnaf</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Zalfa</a:t>
              </a:r>
              <a:endParaRPr lang="en-US" sz="1300" b="1"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M214BSY1912</a:t>
              </a:r>
            </a:p>
            <a:p>
              <a:r>
                <a:rPr lang="en-US" sz="1300" dirty="0">
                  <a:latin typeface="Times New Roman" panose="02020603050405020304" pitchFamily="18" charset="0"/>
                  <a:cs typeface="Times New Roman" panose="02020603050405020304" pitchFamily="18" charset="0"/>
                </a:rPr>
                <a:t>Machine Learning</a:t>
              </a:r>
            </a:p>
          </p:txBody>
        </p:sp>
        <p:sp>
          <p:nvSpPr>
            <p:cNvPr id="56" name="TextBox 55">
              <a:extLst>
                <a:ext uri="{FF2B5EF4-FFF2-40B4-BE49-F238E27FC236}">
                  <a16:creationId xmlns:a16="http://schemas.microsoft.com/office/drawing/2014/main" id="{3EF17A66-B0EC-4C1C-53B1-40AAB3C2359C}"/>
                </a:ext>
              </a:extLst>
            </p:cNvPr>
            <p:cNvSpPr txBox="1"/>
            <p:nvPr/>
          </p:nvSpPr>
          <p:spPr>
            <a:xfrm>
              <a:off x="10254118" y="5184795"/>
              <a:ext cx="2247591" cy="692497"/>
            </a:xfrm>
            <a:prstGeom prst="rect">
              <a:avLst/>
            </a:prstGeom>
            <a:noFill/>
          </p:spPr>
          <p:txBody>
            <a:bodyPr wrap="square" anchor="ctr">
              <a:spAutoFit/>
            </a:bodyPr>
            <a:lstStyle/>
            <a:p>
              <a:r>
                <a:rPr lang="en-US" sz="1300" b="1" dirty="0">
                  <a:latin typeface="Times New Roman" panose="02020603050405020304" pitchFamily="18" charset="0"/>
                  <a:cs typeface="Times New Roman" panose="02020603050405020304" pitchFamily="18" charset="0"/>
                </a:rPr>
                <a:t>Pieter Rafael </a:t>
              </a:r>
              <a:r>
                <a:rPr lang="en-US" sz="1300" b="1" dirty="0" err="1">
                  <a:latin typeface="Times New Roman" panose="02020603050405020304" pitchFamily="18" charset="0"/>
                  <a:cs typeface="Times New Roman" panose="02020603050405020304" pitchFamily="18" charset="0"/>
                </a:rPr>
                <a:t>Johansz</a:t>
              </a:r>
              <a:endParaRPr lang="en-US" sz="1300" b="1"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C006BSY3921</a:t>
              </a:r>
            </a:p>
            <a:p>
              <a:r>
                <a:rPr lang="en-US" sz="1300" dirty="0">
                  <a:latin typeface="Times New Roman" panose="02020603050405020304" pitchFamily="18" charset="0"/>
                  <a:cs typeface="Times New Roman" panose="02020603050405020304" pitchFamily="18" charset="0"/>
                </a:rPr>
                <a:t>Cloud Computing</a:t>
              </a:r>
            </a:p>
          </p:txBody>
        </p:sp>
      </p:grpSp>
      <p:grpSp>
        <p:nvGrpSpPr>
          <p:cNvPr id="9" name="Picture">
            <a:extLst>
              <a:ext uri="{FF2B5EF4-FFF2-40B4-BE49-F238E27FC236}">
                <a16:creationId xmlns:a16="http://schemas.microsoft.com/office/drawing/2014/main" id="{8C4EE44E-D5A3-CCCE-D4D8-64D2AB034B2A}"/>
              </a:ext>
            </a:extLst>
          </p:cNvPr>
          <p:cNvGrpSpPr/>
          <p:nvPr/>
        </p:nvGrpSpPr>
        <p:grpSpPr>
          <a:xfrm>
            <a:off x="55955" y="1562400"/>
            <a:ext cx="10507712" cy="5069001"/>
            <a:chOff x="55955" y="1562400"/>
            <a:chExt cx="10507712" cy="5069001"/>
          </a:xfrm>
        </p:grpSpPr>
        <p:pic>
          <p:nvPicPr>
            <p:cNvPr id="37" name="Picture 36">
              <a:extLst>
                <a:ext uri="{FF2B5EF4-FFF2-40B4-BE49-F238E27FC236}">
                  <a16:creationId xmlns:a16="http://schemas.microsoft.com/office/drawing/2014/main" id="{E08AC414-5902-2017-D168-257229BD6CFF}"/>
                </a:ext>
              </a:extLst>
            </p:cNvPr>
            <p:cNvPicPr>
              <a:picLocks noChangeAspect="1"/>
            </p:cNvPicPr>
            <p:nvPr/>
          </p:nvPicPr>
          <p:blipFill>
            <a:blip r:embed="rId2"/>
            <a:srcRect/>
            <a:stretch/>
          </p:blipFill>
          <p:spPr>
            <a:xfrm>
              <a:off x="55955" y="1562400"/>
              <a:ext cx="2340000" cy="2340000"/>
            </a:xfrm>
            <a:prstGeom prst="rect">
              <a:avLst/>
            </a:prstGeom>
          </p:spPr>
        </p:pic>
        <p:pic>
          <p:nvPicPr>
            <p:cNvPr id="45" name="Picture 44">
              <a:extLst>
                <a:ext uri="{FF2B5EF4-FFF2-40B4-BE49-F238E27FC236}">
                  <a16:creationId xmlns:a16="http://schemas.microsoft.com/office/drawing/2014/main" id="{6EED54E9-524D-64ED-2CCE-ACFF4DA14571}"/>
                </a:ext>
              </a:extLst>
            </p:cNvPr>
            <p:cNvPicPr>
              <a:picLocks/>
            </p:cNvPicPr>
            <p:nvPr/>
          </p:nvPicPr>
          <p:blipFill>
            <a:blip r:embed="rId2"/>
            <a:srcRect/>
            <a:stretch/>
          </p:blipFill>
          <p:spPr>
            <a:xfrm>
              <a:off x="55955" y="4266000"/>
              <a:ext cx="2340000" cy="2340000"/>
            </a:xfrm>
            <a:prstGeom prst="rect">
              <a:avLst/>
            </a:prstGeom>
          </p:spPr>
        </p:pic>
        <p:pic>
          <p:nvPicPr>
            <p:cNvPr id="48" name="Picture 47">
              <a:extLst>
                <a:ext uri="{FF2B5EF4-FFF2-40B4-BE49-F238E27FC236}">
                  <a16:creationId xmlns:a16="http://schemas.microsoft.com/office/drawing/2014/main" id="{D70EBCE3-13D3-418B-0759-4F8712143E73}"/>
                </a:ext>
              </a:extLst>
            </p:cNvPr>
            <p:cNvPicPr>
              <a:picLocks/>
            </p:cNvPicPr>
            <p:nvPr/>
          </p:nvPicPr>
          <p:blipFill>
            <a:blip r:embed="rId2"/>
            <a:srcRect/>
            <a:stretch/>
          </p:blipFill>
          <p:spPr>
            <a:xfrm>
              <a:off x="4136400" y="1562400"/>
              <a:ext cx="2340000" cy="2340000"/>
            </a:xfrm>
            <a:prstGeom prst="rect">
              <a:avLst/>
            </a:prstGeom>
          </p:spPr>
        </p:pic>
        <p:pic>
          <p:nvPicPr>
            <p:cNvPr id="51" name="Picture 50">
              <a:extLst>
                <a:ext uri="{FF2B5EF4-FFF2-40B4-BE49-F238E27FC236}">
                  <a16:creationId xmlns:a16="http://schemas.microsoft.com/office/drawing/2014/main" id="{30281B07-43E4-9D42-9D4F-B7E5C50B7F30}"/>
                </a:ext>
              </a:extLst>
            </p:cNvPr>
            <p:cNvPicPr>
              <a:picLocks/>
            </p:cNvPicPr>
            <p:nvPr/>
          </p:nvPicPr>
          <p:blipFill>
            <a:blip r:embed="rId2"/>
            <a:srcRect/>
            <a:stretch/>
          </p:blipFill>
          <p:spPr>
            <a:xfrm>
              <a:off x="4127933" y="4266000"/>
              <a:ext cx="2340000" cy="2340000"/>
            </a:xfrm>
            <a:prstGeom prst="rect">
              <a:avLst/>
            </a:prstGeom>
          </p:spPr>
        </p:pic>
        <p:pic>
          <p:nvPicPr>
            <p:cNvPr id="54" name="Picture 53">
              <a:extLst>
                <a:ext uri="{FF2B5EF4-FFF2-40B4-BE49-F238E27FC236}">
                  <a16:creationId xmlns:a16="http://schemas.microsoft.com/office/drawing/2014/main" id="{FD7F60A5-BA9C-A690-AB2E-C75F46234B29}"/>
                </a:ext>
              </a:extLst>
            </p:cNvPr>
            <p:cNvPicPr>
              <a:picLocks/>
            </p:cNvPicPr>
            <p:nvPr/>
          </p:nvPicPr>
          <p:blipFill>
            <a:blip r:embed="rId2"/>
            <a:srcRect/>
            <a:stretch/>
          </p:blipFill>
          <p:spPr>
            <a:xfrm>
              <a:off x="8215200" y="1562400"/>
              <a:ext cx="2340000" cy="2340000"/>
            </a:xfrm>
            <a:prstGeom prst="rect">
              <a:avLst/>
            </a:prstGeom>
          </p:spPr>
        </p:pic>
        <p:pic>
          <p:nvPicPr>
            <p:cNvPr id="57" name="Picture 56">
              <a:extLst>
                <a:ext uri="{FF2B5EF4-FFF2-40B4-BE49-F238E27FC236}">
                  <a16:creationId xmlns:a16="http://schemas.microsoft.com/office/drawing/2014/main" id="{44101A9C-F6D5-2C21-F1BE-0F652EFCE993}"/>
                </a:ext>
              </a:extLst>
            </p:cNvPr>
            <p:cNvPicPr>
              <a:picLocks/>
            </p:cNvPicPr>
            <p:nvPr/>
          </p:nvPicPr>
          <p:blipFill>
            <a:blip r:embed="rId3"/>
            <a:srcRect/>
            <a:stretch/>
          </p:blipFill>
          <p:spPr>
            <a:xfrm>
              <a:off x="8223667" y="4291401"/>
              <a:ext cx="2340000" cy="2340000"/>
            </a:xfrm>
            <a:prstGeom prst="rect">
              <a:avLst/>
            </a:prstGeom>
          </p:spPr>
        </p:pic>
      </p:grpSp>
      <p:grpSp>
        <p:nvGrpSpPr>
          <p:cNvPr id="8" name="Role">
            <a:extLst>
              <a:ext uri="{FF2B5EF4-FFF2-40B4-BE49-F238E27FC236}">
                <a16:creationId xmlns:a16="http://schemas.microsoft.com/office/drawing/2014/main" id="{244385EB-981A-722E-3B71-9CE59C6FE2CA}"/>
              </a:ext>
            </a:extLst>
          </p:cNvPr>
          <p:cNvGrpSpPr/>
          <p:nvPr/>
        </p:nvGrpSpPr>
        <p:grpSpPr>
          <a:xfrm>
            <a:off x="304800" y="1924960"/>
            <a:ext cx="9949318" cy="4506085"/>
            <a:chOff x="304800" y="1924960"/>
            <a:chExt cx="9949318" cy="4506085"/>
          </a:xfrm>
        </p:grpSpPr>
        <p:sp>
          <p:nvSpPr>
            <p:cNvPr id="2" name="Arc 1">
              <a:extLst>
                <a:ext uri="{FF2B5EF4-FFF2-40B4-BE49-F238E27FC236}">
                  <a16:creationId xmlns:a16="http://schemas.microsoft.com/office/drawing/2014/main" id="{96D5C959-74FD-56ED-5A0D-F83FC6A3F60A}"/>
                </a:ext>
              </a:extLst>
            </p:cNvPr>
            <p:cNvSpPr/>
            <p:nvPr/>
          </p:nvSpPr>
          <p:spPr>
            <a:xfrm>
              <a:off x="304800" y="1927389"/>
              <a:ext cx="1800000" cy="1800000"/>
            </a:xfrm>
            <a:prstGeom prst="arc">
              <a:avLst>
                <a:gd name="adj1" fmla="val 5075226"/>
                <a:gd name="adj2" fmla="val 14362901"/>
              </a:avLst>
            </a:prstGeom>
            <a:ln w="28575">
              <a:solidFill>
                <a:srgbClr val="3CDD84"/>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ln>
                  <a:solidFill>
                    <a:srgbClr val="3CDD84"/>
                  </a:solidFill>
                </a:ln>
              </a:endParaRPr>
            </a:p>
          </p:txBody>
        </p:sp>
        <p:sp>
          <p:nvSpPr>
            <p:cNvPr id="3" name="Arc 2">
              <a:extLst>
                <a:ext uri="{FF2B5EF4-FFF2-40B4-BE49-F238E27FC236}">
                  <a16:creationId xmlns:a16="http://schemas.microsoft.com/office/drawing/2014/main" id="{1AB508D3-E0A6-776D-AC17-96E020074DCC}"/>
                </a:ext>
              </a:extLst>
            </p:cNvPr>
            <p:cNvSpPr/>
            <p:nvPr/>
          </p:nvSpPr>
          <p:spPr>
            <a:xfrm>
              <a:off x="4379459" y="1924960"/>
              <a:ext cx="1800000" cy="1800000"/>
            </a:xfrm>
            <a:prstGeom prst="arc">
              <a:avLst>
                <a:gd name="adj1" fmla="val 5060395"/>
                <a:gd name="adj2" fmla="val 14361518"/>
              </a:avLst>
            </a:prstGeom>
            <a:ln w="28575">
              <a:solidFill>
                <a:srgbClr val="E65B2C"/>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88617E2A-4A82-BD54-40F3-60F4411988D3}"/>
                </a:ext>
              </a:extLst>
            </p:cNvPr>
            <p:cNvSpPr/>
            <p:nvPr/>
          </p:nvSpPr>
          <p:spPr>
            <a:xfrm>
              <a:off x="8454118" y="1924960"/>
              <a:ext cx="1800000" cy="1800000"/>
            </a:xfrm>
            <a:prstGeom prst="arc">
              <a:avLst>
                <a:gd name="adj1" fmla="val 5060395"/>
                <a:gd name="adj2" fmla="val 14380900"/>
              </a:avLst>
            </a:prstGeom>
            <a:ln w="28575">
              <a:solidFill>
                <a:srgbClr val="E65B2C"/>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5" name="Arc 4">
              <a:extLst>
                <a:ext uri="{FF2B5EF4-FFF2-40B4-BE49-F238E27FC236}">
                  <a16:creationId xmlns:a16="http://schemas.microsoft.com/office/drawing/2014/main" id="{F608301D-A68F-2AC0-6BD5-72AE7A5DB967}"/>
                </a:ext>
              </a:extLst>
            </p:cNvPr>
            <p:cNvSpPr/>
            <p:nvPr/>
          </p:nvSpPr>
          <p:spPr>
            <a:xfrm>
              <a:off x="4379459" y="4631045"/>
              <a:ext cx="1800000" cy="1800000"/>
            </a:xfrm>
            <a:prstGeom prst="arc">
              <a:avLst>
                <a:gd name="adj1" fmla="val 5041361"/>
                <a:gd name="adj2" fmla="val 14314388"/>
              </a:avLst>
            </a:prstGeom>
            <a:ln w="28575">
              <a:gradFill>
                <a:gsLst>
                  <a:gs pos="0">
                    <a:srgbClr val="33A953"/>
                  </a:gs>
                  <a:gs pos="33000">
                    <a:srgbClr val="4185F5"/>
                  </a:gs>
                  <a:gs pos="65000">
                    <a:srgbClr val="EA4234"/>
                  </a:gs>
                  <a:gs pos="100000">
                    <a:srgbClr val="FCBC05"/>
                  </a:gs>
                </a:gsLst>
                <a:lin ang="5400000" scaled="1"/>
              </a:gra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D36BF5C4-B4AA-C113-2218-C0FD70478434}"/>
                </a:ext>
              </a:extLst>
            </p:cNvPr>
            <p:cNvSpPr/>
            <p:nvPr/>
          </p:nvSpPr>
          <p:spPr>
            <a:xfrm>
              <a:off x="8454118" y="4631045"/>
              <a:ext cx="1800000" cy="1800000"/>
            </a:xfrm>
            <a:prstGeom prst="arc">
              <a:avLst>
                <a:gd name="adj1" fmla="val 5030691"/>
                <a:gd name="adj2" fmla="val 14773819"/>
              </a:avLst>
            </a:prstGeom>
            <a:ln w="28575">
              <a:gradFill>
                <a:gsLst>
                  <a:gs pos="0">
                    <a:srgbClr val="33A953"/>
                  </a:gs>
                  <a:gs pos="33000">
                    <a:srgbClr val="4185F5"/>
                  </a:gs>
                  <a:gs pos="65000">
                    <a:srgbClr val="EA4234"/>
                  </a:gs>
                  <a:gs pos="100000">
                    <a:srgbClr val="FCBC05"/>
                  </a:gs>
                </a:gsLst>
                <a:lin ang="5400000" scaled="1"/>
              </a:gra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085218D-622F-3F18-4277-4B4AD71EA6BB}"/>
                </a:ext>
              </a:extLst>
            </p:cNvPr>
            <p:cNvSpPr/>
            <p:nvPr/>
          </p:nvSpPr>
          <p:spPr>
            <a:xfrm>
              <a:off x="304800" y="4631045"/>
              <a:ext cx="1800000" cy="1800000"/>
            </a:xfrm>
            <a:prstGeom prst="arc">
              <a:avLst>
                <a:gd name="adj1" fmla="val 5061906"/>
                <a:gd name="adj2" fmla="val 14334324"/>
              </a:avLst>
            </a:prstGeom>
            <a:ln w="28575">
              <a:gradFill>
                <a:gsLst>
                  <a:gs pos="0">
                    <a:srgbClr val="33A953"/>
                  </a:gs>
                  <a:gs pos="33000">
                    <a:srgbClr val="4185F5"/>
                  </a:gs>
                  <a:gs pos="65000">
                    <a:srgbClr val="EA4234"/>
                  </a:gs>
                  <a:gs pos="100000">
                    <a:srgbClr val="FCBC05"/>
                  </a:gs>
                </a:gsLst>
                <a:lin ang="5400000" scaled="1"/>
              </a:gra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grpSp>
      <p:grpSp>
        <p:nvGrpSpPr>
          <p:cNvPr id="43" name="Role">
            <a:extLst>
              <a:ext uri="{FF2B5EF4-FFF2-40B4-BE49-F238E27FC236}">
                <a16:creationId xmlns:a16="http://schemas.microsoft.com/office/drawing/2014/main" id="{A553F58F-8BE8-C4DB-7871-E87395236376}"/>
              </a:ext>
            </a:extLst>
          </p:cNvPr>
          <p:cNvGrpSpPr/>
          <p:nvPr/>
        </p:nvGrpSpPr>
        <p:grpSpPr>
          <a:xfrm>
            <a:off x="844800" y="3333786"/>
            <a:ext cx="8779318" cy="3179066"/>
            <a:chOff x="844800" y="3333786"/>
            <a:chExt cx="8779318" cy="3179066"/>
          </a:xfrm>
        </p:grpSpPr>
        <p:pic>
          <p:nvPicPr>
            <p:cNvPr id="4102" name="Picture 6" descr="What is Stock Android?">
              <a:extLst>
                <a:ext uri="{FF2B5EF4-FFF2-40B4-BE49-F238E27FC236}">
                  <a16:creationId xmlns:a16="http://schemas.microsoft.com/office/drawing/2014/main" id="{43CFAADF-02E1-1D14-B7F7-D1CAF87EF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800" y="3413557"/>
              <a:ext cx="720000" cy="4134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Google Cloud&quot; Icon - Download for free – Iconduck">
              <a:extLst>
                <a:ext uri="{FF2B5EF4-FFF2-40B4-BE49-F238E27FC236}">
                  <a16:creationId xmlns:a16="http://schemas.microsoft.com/office/drawing/2014/main" id="{4CFD08AA-742B-A95E-FF23-77ABFC806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9183" y="6078321"/>
              <a:ext cx="540000" cy="43453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TensorFlow&quot; Icon - Download for free – Iconduck">
              <a:extLst>
                <a:ext uri="{FF2B5EF4-FFF2-40B4-BE49-F238E27FC236}">
                  <a16:creationId xmlns:a16="http://schemas.microsoft.com/office/drawing/2014/main" id="{31632438-4749-41EB-7530-09ECB74243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9183" y="3333787"/>
              <a:ext cx="540000" cy="579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TensorFlow&quot; Icon - Download for free – Iconduck">
              <a:extLst>
                <a:ext uri="{FF2B5EF4-FFF2-40B4-BE49-F238E27FC236}">
                  <a16:creationId xmlns:a16="http://schemas.microsoft.com/office/drawing/2014/main" id="{E0106D14-B992-750A-89FA-A2DC860F1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4118" y="3333786"/>
              <a:ext cx="540000" cy="579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Google Cloud&quot; Icon - Download for free – Iconduck">
              <a:extLst>
                <a:ext uri="{FF2B5EF4-FFF2-40B4-BE49-F238E27FC236}">
                  <a16:creationId xmlns:a16="http://schemas.microsoft.com/office/drawing/2014/main" id="{25F55B9F-26A7-8A7D-2F0E-6F7974E87E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3842" y="6078321"/>
              <a:ext cx="540000" cy="4345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Google Cloud&quot; Icon - Download for free – Iconduck">
              <a:extLst>
                <a:ext uri="{FF2B5EF4-FFF2-40B4-BE49-F238E27FC236}">
                  <a16:creationId xmlns:a16="http://schemas.microsoft.com/office/drawing/2014/main" id="{6CD8CCD4-045A-C586-FE7E-30D11F749E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800" y="6078320"/>
              <a:ext cx="540000" cy="43453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ound Same Side Corner Rectangle 18">
            <a:extLst>
              <a:ext uri="{FF2B5EF4-FFF2-40B4-BE49-F238E27FC236}">
                <a16:creationId xmlns:a16="http://schemas.microsoft.com/office/drawing/2014/main" id="{90BB4020-4DAD-FA58-9939-C2E38D9EC900}"/>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FDA8A919-97DA-7653-E167-2A43E58D3E52}"/>
              </a:ext>
            </a:extLst>
          </p:cNvPr>
          <p:cNvGrpSpPr/>
          <p:nvPr/>
        </p:nvGrpSpPr>
        <p:grpSpPr>
          <a:xfrm>
            <a:off x="359249" y="6916444"/>
            <a:ext cx="4269864" cy="5208044"/>
            <a:chOff x="0" y="1956987"/>
            <a:chExt cx="4269864" cy="5208044"/>
          </a:xfrm>
        </p:grpSpPr>
        <p:pic>
          <p:nvPicPr>
            <p:cNvPr id="59" name="Picture 58">
              <a:extLst>
                <a:ext uri="{FF2B5EF4-FFF2-40B4-BE49-F238E27FC236}">
                  <a16:creationId xmlns:a16="http://schemas.microsoft.com/office/drawing/2014/main" id="{C3318C1C-EAEA-E35D-FE45-1958244E6C24}"/>
                </a:ext>
              </a:extLst>
            </p:cNvPr>
            <p:cNvPicPr>
              <a:picLocks noChangeAspect="1"/>
            </p:cNvPicPr>
            <p:nvPr/>
          </p:nvPicPr>
          <p:blipFill>
            <a:blip r:embed="rId7"/>
            <a:stretch>
              <a:fillRect/>
            </a:stretch>
          </p:blipFill>
          <p:spPr>
            <a:xfrm>
              <a:off x="920912" y="1956987"/>
              <a:ext cx="2389102" cy="5052445"/>
            </a:xfrm>
            <a:prstGeom prst="rect">
              <a:avLst/>
            </a:prstGeom>
          </p:spPr>
        </p:pic>
        <p:pic>
          <p:nvPicPr>
            <p:cNvPr id="60" name="Picture 59">
              <a:extLst>
                <a:ext uri="{FF2B5EF4-FFF2-40B4-BE49-F238E27FC236}">
                  <a16:creationId xmlns:a16="http://schemas.microsoft.com/office/drawing/2014/main" id="{3A25EA38-2999-3533-C93D-60193B4DA248}"/>
                </a:ext>
              </a:extLst>
            </p:cNvPr>
            <p:cNvPicPr>
              <a:picLocks noChangeAspect="1"/>
            </p:cNvPicPr>
            <p:nvPr/>
          </p:nvPicPr>
          <p:blipFill>
            <a:blip r:embed="rId8"/>
            <a:stretch>
              <a:fillRect/>
            </a:stretch>
          </p:blipFill>
          <p:spPr>
            <a:xfrm>
              <a:off x="0" y="2949431"/>
              <a:ext cx="1795896" cy="4215600"/>
            </a:xfrm>
            <a:prstGeom prst="rect">
              <a:avLst/>
            </a:prstGeom>
          </p:spPr>
        </p:pic>
        <p:pic>
          <p:nvPicPr>
            <p:cNvPr id="61" name="Picture 60">
              <a:extLst>
                <a:ext uri="{FF2B5EF4-FFF2-40B4-BE49-F238E27FC236}">
                  <a16:creationId xmlns:a16="http://schemas.microsoft.com/office/drawing/2014/main" id="{D23477E9-203C-F433-2980-6C748C0FDAAC}"/>
                </a:ext>
              </a:extLst>
            </p:cNvPr>
            <p:cNvPicPr>
              <a:picLocks noChangeAspect="1"/>
            </p:cNvPicPr>
            <p:nvPr/>
          </p:nvPicPr>
          <p:blipFill>
            <a:blip r:embed="rId9"/>
            <a:stretch>
              <a:fillRect/>
            </a:stretch>
          </p:blipFill>
          <p:spPr>
            <a:xfrm>
              <a:off x="2208220" y="2949431"/>
              <a:ext cx="2061644" cy="4215600"/>
            </a:xfrm>
            <a:prstGeom prst="rect">
              <a:avLst/>
            </a:prstGeom>
          </p:spPr>
        </p:pic>
      </p:grpSp>
      <p:pic>
        <p:nvPicPr>
          <p:cNvPr id="14" name="Picture 2">
            <a:extLst>
              <a:ext uri="{FF2B5EF4-FFF2-40B4-BE49-F238E27FC236}">
                <a16:creationId xmlns:a16="http://schemas.microsoft.com/office/drawing/2014/main" id="{69992AD8-993B-B74C-92C8-53C2235405C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9C8CDDB3-B462-14D7-85F7-72ADFEEE669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46DCA80A-DFE9-929D-2880-0DCC0F9A99A0}"/>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CH2-PR635 Team</a:t>
            </a:r>
          </a:p>
        </p:txBody>
      </p:sp>
      <p:pic>
        <p:nvPicPr>
          <p:cNvPr id="18" name="Picture 17">
            <a:extLst>
              <a:ext uri="{FF2B5EF4-FFF2-40B4-BE49-F238E27FC236}">
                <a16:creationId xmlns:a16="http://schemas.microsoft.com/office/drawing/2014/main" id="{569A4ACA-3E4D-52B5-168B-EE8AB792D689}"/>
              </a:ext>
            </a:extLst>
          </p:cNvPr>
          <p:cNvPicPr>
            <a:picLocks noChangeAspect="1"/>
          </p:cNvPicPr>
          <p:nvPr/>
        </p:nvPicPr>
        <p:blipFill rotWithShape="1">
          <a:blip r:embed="rId11"/>
          <a:srcRect t="38010" b="38613"/>
          <a:stretch/>
        </p:blipFill>
        <p:spPr>
          <a:xfrm>
            <a:off x="12266804" y="2125413"/>
            <a:ext cx="6223767" cy="1454914"/>
          </a:xfrm>
          <a:prstGeom prst="rect">
            <a:avLst/>
          </a:prstGeom>
        </p:spPr>
      </p:pic>
    </p:spTree>
    <p:extLst>
      <p:ext uri="{BB962C8B-B14F-4D97-AF65-F5344CB8AC3E}">
        <p14:creationId xmlns:p14="http://schemas.microsoft.com/office/powerpoint/2010/main" val="3291664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220"/>
                                        </p:tgtEl>
                                        <p:attrNameLst>
                                          <p:attrName>style.visibility</p:attrName>
                                        </p:attrNameLst>
                                      </p:cBhvr>
                                      <p:to>
                                        <p:strVal val="visible"/>
                                      </p:to>
                                    </p:set>
                                    <p:animEffect transition="in" filter="fade">
                                      <p:cBhvr>
                                        <p:cTn id="14" dur="10"/>
                                        <p:tgtEl>
                                          <p:spTgt spid="9220"/>
                                        </p:tgtEl>
                                      </p:cBhvr>
                                    </p:animEffect>
                                  </p:childTnLst>
                                </p:cTn>
                              </p:par>
                              <p:par>
                                <p:cTn id="15" presetID="63" presetClass="path" presetSubtype="0" accel="50000" decel="50000" fill="hold" nodeType="withEffect">
                                  <p:stCondLst>
                                    <p:cond delay="0"/>
                                  </p:stCondLst>
                                  <p:childTnLst>
                                    <p:animMotion origin="layout" path="M -0.00769 -0.00764 L 0.13997 -0.00764 " pathEditMode="relative" rAng="0" ptsTypes="AA">
                                      <p:cBhvr>
                                        <p:cTn id="16" dur="1000" fill="hold"/>
                                        <p:tgtEl>
                                          <p:spTgt spid="9220"/>
                                        </p:tgtEl>
                                        <p:attrNameLst>
                                          <p:attrName>ppt_x</p:attrName>
                                          <p:attrName>ppt_y</p:attrName>
                                        </p:attrNameLst>
                                      </p:cBhvr>
                                      <p:rCtr x="73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2307515-681D-BE4A-D894-BFDB89F10E80}"/>
              </a:ext>
            </a:extLst>
          </p:cNvPr>
          <p:cNvCxnSpPr>
            <a:cxnSpLocks/>
          </p:cNvCxnSpPr>
          <p:nvPr/>
        </p:nvCxnSpPr>
        <p:spPr>
          <a:xfrm>
            <a:off x="10336602" y="446365"/>
            <a:ext cx="0" cy="504000"/>
          </a:xfrm>
          <a:prstGeom prst="line">
            <a:avLst/>
          </a:prstGeom>
        </p:spPr>
        <p:style>
          <a:lnRef idx="3">
            <a:schemeClr val="accent1"/>
          </a:lnRef>
          <a:fillRef idx="0">
            <a:schemeClr val="accent1"/>
          </a:fillRef>
          <a:effectRef idx="2">
            <a:schemeClr val="accent1"/>
          </a:effectRef>
          <a:fontRef idx="minor">
            <a:schemeClr val="tx1"/>
          </a:fontRef>
        </p:style>
      </p:cxnSp>
      <p:pic>
        <p:nvPicPr>
          <p:cNvPr id="86" name="Picture 85">
            <a:extLst>
              <a:ext uri="{FF2B5EF4-FFF2-40B4-BE49-F238E27FC236}">
                <a16:creationId xmlns:a16="http://schemas.microsoft.com/office/drawing/2014/main" id="{CCF29CC9-E49B-DEF5-755F-4812580FE9E8}"/>
              </a:ext>
            </a:extLst>
          </p:cNvPr>
          <p:cNvPicPr>
            <a:picLocks noChangeAspect="1"/>
          </p:cNvPicPr>
          <p:nvPr/>
        </p:nvPicPr>
        <p:blipFill>
          <a:blip r:embed="rId2"/>
          <a:stretch>
            <a:fillRect/>
          </a:stretch>
        </p:blipFill>
        <p:spPr>
          <a:xfrm rot="19666719">
            <a:off x="-1717867" y="-1076594"/>
            <a:ext cx="5463426" cy="3642284"/>
          </a:xfrm>
          <a:prstGeom prst="rect">
            <a:avLst/>
          </a:prstGeom>
        </p:spPr>
      </p:pic>
      <p:grpSp>
        <p:nvGrpSpPr>
          <p:cNvPr id="63" name="Group 62">
            <a:extLst>
              <a:ext uri="{FF2B5EF4-FFF2-40B4-BE49-F238E27FC236}">
                <a16:creationId xmlns:a16="http://schemas.microsoft.com/office/drawing/2014/main" id="{717984BE-8626-2754-AD33-39672E015D7D}"/>
              </a:ext>
            </a:extLst>
          </p:cNvPr>
          <p:cNvGrpSpPr/>
          <p:nvPr/>
        </p:nvGrpSpPr>
        <p:grpSpPr>
          <a:xfrm>
            <a:off x="0" y="2254500"/>
            <a:ext cx="12192000" cy="3789000"/>
            <a:chOff x="0" y="2254500"/>
            <a:chExt cx="12192000" cy="3789000"/>
          </a:xfrm>
        </p:grpSpPr>
        <p:cxnSp>
          <p:nvCxnSpPr>
            <p:cNvPr id="22" name="Straight Connector 21">
              <a:extLst>
                <a:ext uri="{FF2B5EF4-FFF2-40B4-BE49-F238E27FC236}">
                  <a16:creationId xmlns:a16="http://schemas.microsoft.com/office/drawing/2014/main" id="{3CE8847B-81AC-947A-BB3E-ED1B4DB80F2E}"/>
                </a:ext>
              </a:extLst>
            </p:cNvPr>
            <p:cNvCxnSpPr>
              <a:cxnSpLocks/>
            </p:cNvCxnSpPr>
            <p:nvPr/>
          </p:nvCxnSpPr>
          <p:spPr>
            <a:xfrm>
              <a:off x="0" y="4149000"/>
              <a:ext cx="12192000" cy="0"/>
            </a:xfrm>
            <a:prstGeom prst="line">
              <a:avLst/>
            </a:prstGeom>
            <a:ln w="76200"/>
          </p:spPr>
          <p:style>
            <a:lnRef idx="3">
              <a:schemeClr val="dk1"/>
            </a:lnRef>
            <a:fillRef idx="0">
              <a:schemeClr val="dk1"/>
            </a:fillRef>
            <a:effectRef idx="2">
              <a:schemeClr val="dk1"/>
            </a:effectRef>
            <a:fontRef idx="minor">
              <a:schemeClr val="tx1"/>
            </a:fontRef>
          </p:style>
        </p:cxnSp>
        <p:sp>
          <p:nvSpPr>
            <p:cNvPr id="12" name="Oval 11">
              <a:extLst>
                <a:ext uri="{FF2B5EF4-FFF2-40B4-BE49-F238E27FC236}">
                  <a16:creationId xmlns:a16="http://schemas.microsoft.com/office/drawing/2014/main" id="{FC0753DE-8052-F92D-20F2-AD515F40D1DA}"/>
                </a:ext>
              </a:extLst>
            </p:cNvPr>
            <p:cNvSpPr>
              <a:spLocks noChangeAspect="1"/>
            </p:cNvSpPr>
            <p:nvPr/>
          </p:nvSpPr>
          <p:spPr>
            <a:xfrm>
              <a:off x="4655998" y="4049955"/>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D6E31E8-5EE2-CE91-36DA-32040552BE42}"/>
                </a:ext>
              </a:extLst>
            </p:cNvPr>
            <p:cNvSpPr>
              <a:spLocks noChangeAspect="1"/>
            </p:cNvSpPr>
            <p:nvPr/>
          </p:nvSpPr>
          <p:spPr>
            <a:xfrm>
              <a:off x="7355998" y="4062364"/>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0D8C1C9-FB11-576F-5940-514A56513148}"/>
                </a:ext>
              </a:extLst>
            </p:cNvPr>
            <p:cNvSpPr>
              <a:spLocks noChangeAspect="1"/>
            </p:cNvSpPr>
            <p:nvPr/>
          </p:nvSpPr>
          <p:spPr>
            <a:xfrm>
              <a:off x="1954764" y="4062364"/>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7E3072-EDAF-BF50-6DA5-8B33223493AC}"/>
                </a:ext>
              </a:extLst>
            </p:cNvPr>
            <p:cNvSpPr>
              <a:spLocks noChangeAspect="1"/>
            </p:cNvSpPr>
            <p:nvPr/>
          </p:nvSpPr>
          <p:spPr>
            <a:xfrm>
              <a:off x="10069080" y="4059000"/>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2533953-8B41-789A-828E-3487FAA19406}"/>
                </a:ext>
              </a:extLst>
            </p:cNvPr>
            <p:cNvSpPr/>
            <p:nvPr/>
          </p:nvSpPr>
          <p:spPr>
            <a:xfrm>
              <a:off x="1505998" y="2254500"/>
              <a:ext cx="1080000" cy="1080000"/>
            </a:xfrm>
            <a:prstGeom prst="ellipse">
              <a:avLst/>
            </a:prstGeom>
            <a:noFill/>
            <a:ln>
              <a:gradFill>
                <a:gsLst>
                  <a:gs pos="100000">
                    <a:schemeClr val="tx1"/>
                  </a:gs>
                  <a:gs pos="0">
                    <a:schemeClr val="tx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EE49674-E2B9-8285-707E-1809C662EFCA}"/>
                </a:ext>
              </a:extLst>
            </p:cNvPr>
            <p:cNvSpPr/>
            <p:nvPr/>
          </p:nvSpPr>
          <p:spPr>
            <a:xfrm>
              <a:off x="6905998" y="2254500"/>
              <a:ext cx="1080000" cy="1080000"/>
            </a:xfrm>
            <a:prstGeom prst="ellipse">
              <a:avLst/>
            </a:prstGeom>
            <a:solidFill>
              <a:schemeClr val="bg1"/>
            </a:solidFill>
            <a:ln>
              <a:gradFill>
                <a:gsLst>
                  <a:gs pos="0">
                    <a:schemeClr val="tx1">
                      <a:alpha val="0"/>
                    </a:schemeClr>
                  </a:gs>
                  <a:gs pos="100000">
                    <a:schemeClr val="tx1"/>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1C0BDED-D314-2546-8B47-3F1C431BA353}"/>
                </a:ext>
              </a:extLst>
            </p:cNvPr>
            <p:cNvSpPr/>
            <p:nvPr/>
          </p:nvSpPr>
          <p:spPr>
            <a:xfrm>
              <a:off x="4205998" y="4963500"/>
              <a:ext cx="1080000" cy="1080000"/>
            </a:xfrm>
            <a:prstGeom prst="ellipse">
              <a:avLst/>
            </a:prstGeom>
            <a:solidFill>
              <a:schemeClr val="bg1"/>
            </a:solidFill>
            <a:ln>
              <a:gradFill>
                <a:gsLst>
                  <a:gs pos="0">
                    <a:schemeClr val="tx1"/>
                  </a:gs>
                  <a:gs pos="100000">
                    <a:schemeClr val="tx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97800A-77AC-6D32-1EAB-5660179D0CDC}"/>
                </a:ext>
              </a:extLst>
            </p:cNvPr>
            <p:cNvSpPr/>
            <p:nvPr/>
          </p:nvSpPr>
          <p:spPr>
            <a:xfrm>
              <a:off x="9619080" y="4963500"/>
              <a:ext cx="1080000" cy="1080000"/>
            </a:xfrm>
            <a:prstGeom prst="ellipse">
              <a:avLst/>
            </a:prstGeom>
            <a:solidFill>
              <a:schemeClr val="bg1"/>
            </a:solidFill>
            <a:ln>
              <a:gradFill>
                <a:gsLst>
                  <a:gs pos="0">
                    <a:schemeClr val="tx1"/>
                  </a:gs>
                  <a:gs pos="100000">
                    <a:schemeClr val="tx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201BCD-EF96-CCE8-CCC6-EB163AB6F40A}"/>
                </a:ext>
              </a:extLst>
            </p:cNvPr>
            <p:cNvSpPr txBox="1"/>
            <p:nvPr/>
          </p:nvSpPr>
          <p:spPr>
            <a:xfrm>
              <a:off x="695998" y="5046720"/>
              <a:ext cx="2700000" cy="923330"/>
            </a:xfrm>
            <a:prstGeom prst="rect">
              <a:avLst/>
            </a:prstGeom>
            <a:noFill/>
          </p:spPr>
          <p:txBody>
            <a:bodyPr wrap="square">
              <a:spAutoFit/>
            </a:bodyPr>
            <a:lstStyle/>
            <a:p>
              <a:pPr algn="ctr"/>
              <a:r>
                <a:rPr lang="en-ID" dirty="0">
                  <a:solidFill>
                    <a:srgbClr val="23013D"/>
                  </a:solidFill>
                  <a:latin typeface="Nunito" pitchFamily="2" charset="77"/>
                </a:rPr>
                <a:t>Successfully implement the product and getting first customer</a:t>
              </a:r>
              <a:endParaRPr lang="en-US" dirty="0"/>
            </a:p>
          </p:txBody>
        </p:sp>
        <p:sp>
          <p:nvSpPr>
            <p:cNvPr id="30" name="TextBox 29">
              <a:extLst>
                <a:ext uri="{FF2B5EF4-FFF2-40B4-BE49-F238E27FC236}">
                  <a16:creationId xmlns:a16="http://schemas.microsoft.com/office/drawing/2014/main" id="{1849CBD1-54AB-9E42-AB16-5E33C7345240}"/>
                </a:ext>
              </a:extLst>
            </p:cNvPr>
            <p:cNvSpPr txBox="1"/>
            <p:nvPr/>
          </p:nvSpPr>
          <p:spPr>
            <a:xfrm>
              <a:off x="3395998" y="2352235"/>
              <a:ext cx="2700000" cy="369332"/>
            </a:xfrm>
            <a:prstGeom prst="rect">
              <a:avLst/>
            </a:prstGeom>
            <a:noFill/>
          </p:spPr>
          <p:txBody>
            <a:bodyPr wrap="square">
              <a:spAutoFit/>
            </a:bodyPr>
            <a:lstStyle/>
            <a:p>
              <a:pPr algn="ctr"/>
              <a:r>
                <a:rPr lang="en-ID" dirty="0">
                  <a:solidFill>
                    <a:srgbClr val="23013D"/>
                  </a:solidFill>
                  <a:latin typeface="Nunito" pitchFamily="2" charset="77"/>
                </a:rPr>
                <a:t>Getting investors</a:t>
              </a:r>
              <a:endParaRPr lang="en-US" dirty="0"/>
            </a:p>
          </p:txBody>
        </p:sp>
        <p:sp>
          <p:nvSpPr>
            <p:cNvPr id="31" name="TextBox 30">
              <a:extLst>
                <a:ext uri="{FF2B5EF4-FFF2-40B4-BE49-F238E27FC236}">
                  <a16:creationId xmlns:a16="http://schemas.microsoft.com/office/drawing/2014/main" id="{C42EAEC3-DC02-3FAA-033B-16DFFCA2A5CC}"/>
                </a:ext>
              </a:extLst>
            </p:cNvPr>
            <p:cNvSpPr txBox="1"/>
            <p:nvPr/>
          </p:nvSpPr>
          <p:spPr>
            <a:xfrm>
              <a:off x="6095998" y="5046720"/>
              <a:ext cx="2700000" cy="646331"/>
            </a:xfrm>
            <a:prstGeom prst="rect">
              <a:avLst/>
            </a:prstGeom>
            <a:noFill/>
          </p:spPr>
          <p:txBody>
            <a:bodyPr wrap="square">
              <a:spAutoFit/>
            </a:bodyPr>
            <a:lstStyle/>
            <a:p>
              <a:pPr algn="ctr"/>
              <a:r>
                <a:rPr lang="en-ID" dirty="0">
                  <a:solidFill>
                    <a:srgbClr val="23013D"/>
                  </a:solidFill>
                  <a:latin typeface="Nunito" pitchFamily="2" charset="77"/>
                </a:rPr>
                <a:t>Get a collaborations with government</a:t>
              </a:r>
              <a:endParaRPr lang="en-US" dirty="0"/>
            </a:p>
          </p:txBody>
        </p:sp>
        <p:sp>
          <p:nvSpPr>
            <p:cNvPr id="32" name="TextBox 31">
              <a:extLst>
                <a:ext uri="{FF2B5EF4-FFF2-40B4-BE49-F238E27FC236}">
                  <a16:creationId xmlns:a16="http://schemas.microsoft.com/office/drawing/2014/main" id="{8E8A1598-8573-98D1-DDBD-B800DCA406C2}"/>
                </a:ext>
              </a:extLst>
            </p:cNvPr>
            <p:cNvSpPr txBox="1"/>
            <p:nvPr/>
          </p:nvSpPr>
          <p:spPr>
            <a:xfrm>
              <a:off x="8809080" y="2343160"/>
              <a:ext cx="2700000" cy="646331"/>
            </a:xfrm>
            <a:prstGeom prst="rect">
              <a:avLst/>
            </a:prstGeom>
            <a:noFill/>
          </p:spPr>
          <p:txBody>
            <a:bodyPr wrap="square">
              <a:spAutoFit/>
            </a:bodyPr>
            <a:lstStyle/>
            <a:p>
              <a:pPr algn="ctr"/>
              <a:r>
                <a:rPr lang="en-ID" dirty="0">
                  <a:solidFill>
                    <a:srgbClr val="23013D"/>
                  </a:solidFill>
                  <a:latin typeface="Nunito" pitchFamily="2" charset="77"/>
                </a:rPr>
                <a:t>Expand the market and adding more features</a:t>
              </a:r>
              <a:endParaRPr lang="en-US" dirty="0"/>
            </a:p>
          </p:txBody>
        </p:sp>
        <p:cxnSp>
          <p:nvCxnSpPr>
            <p:cNvPr id="47" name="Straight Connector 46">
              <a:extLst>
                <a:ext uri="{FF2B5EF4-FFF2-40B4-BE49-F238E27FC236}">
                  <a16:creationId xmlns:a16="http://schemas.microsoft.com/office/drawing/2014/main" id="{5EDCE0CD-3692-C69E-EB1B-301966E8F90C}"/>
                </a:ext>
              </a:extLst>
            </p:cNvPr>
            <p:cNvCxnSpPr>
              <a:cxnSpLocks/>
              <a:endCxn id="14" idx="0"/>
            </p:cNvCxnSpPr>
            <p:nvPr/>
          </p:nvCxnSpPr>
          <p:spPr>
            <a:xfrm>
              <a:off x="2044764" y="3334500"/>
              <a:ext cx="0" cy="727864"/>
            </a:xfrm>
            <a:prstGeom prst="line">
              <a:avLst/>
            </a:prstGeom>
          </p:spPr>
          <p:style>
            <a:lnRef idx="2">
              <a:schemeClr val="dk1"/>
            </a:lnRef>
            <a:fillRef idx="0">
              <a:schemeClr val="dk1"/>
            </a:fillRef>
            <a:effectRef idx="1">
              <a:schemeClr val="dk1"/>
            </a:effectRef>
            <a:fontRef idx="minor">
              <a:schemeClr val="tx1"/>
            </a:fontRef>
          </p:style>
        </p:cxnSp>
        <p:pic>
          <p:nvPicPr>
            <p:cNvPr id="50" name="Picture 49">
              <a:extLst>
                <a:ext uri="{FF2B5EF4-FFF2-40B4-BE49-F238E27FC236}">
                  <a16:creationId xmlns:a16="http://schemas.microsoft.com/office/drawing/2014/main" id="{79AB677C-DE56-4DC5-19A5-E3D38F28156E}"/>
                </a:ext>
              </a:extLst>
            </p:cNvPr>
            <p:cNvPicPr>
              <a:picLocks noChangeAspect="1"/>
            </p:cNvPicPr>
            <p:nvPr/>
          </p:nvPicPr>
          <p:blipFill>
            <a:blip r:embed="rId3"/>
            <a:stretch>
              <a:fillRect/>
            </a:stretch>
          </p:blipFill>
          <p:spPr>
            <a:xfrm>
              <a:off x="9799080" y="5149212"/>
              <a:ext cx="720000" cy="720000"/>
            </a:xfrm>
            <a:prstGeom prst="rect">
              <a:avLst/>
            </a:prstGeom>
          </p:spPr>
        </p:pic>
        <p:pic>
          <p:nvPicPr>
            <p:cNvPr id="52" name="Picture 51">
              <a:extLst>
                <a:ext uri="{FF2B5EF4-FFF2-40B4-BE49-F238E27FC236}">
                  <a16:creationId xmlns:a16="http://schemas.microsoft.com/office/drawing/2014/main" id="{CD9820B4-3DB3-DA9C-EFF6-0A6AE16B15BD}"/>
                </a:ext>
              </a:extLst>
            </p:cNvPr>
            <p:cNvPicPr>
              <a:picLocks noChangeAspect="1"/>
            </p:cNvPicPr>
            <p:nvPr/>
          </p:nvPicPr>
          <p:blipFill>
            <a:blip r:embed="rId4"/>
            <a:stretch>
              <a:fillRect/>
            </a:stretch>
          </p:blipFill>
          <p:spPr>
            <a:xfrm>
              <a:off x="7085998" y="2429978"/>
              <a:ext cx="720000" cy="720000"/>
            </a:xfrm>
            <a:prstGeom prst="rect">
              <a:avLst/>
            </a:prstGeom>
          </p:spPr>
        </p:pic>
        <p:pic>
          <p:nvPicPr>
            <p:cNvPr id="54" name="Picture 53">
              <a:extLst>
                <a:ext uri="{FF2B5EF4-FFF2-40B4-BE49-F238E27FC236}">
                  <a16:creationId xmlns:a16="http://schemas.microsoft.com/office/drawing/2014/main" id="{509DA9B7-353E-0E60-8D96-C67EAF3C1B3C}"/>
                </a:ext>
              </a:extLst>
            </p:cNvPr>
            <p:cNvPicPr>
              <a:picLocks noChangeAspect="1"/>
            </p:cNvPicPr>
            <p:nvPr/>
          </p:nvPicPr>
          <p:blipFill>
            <a:blip r:embed="rId5"/>
            <a:stretch>
              <a:fillRect/>
            </a:stretch>
          </p:blipFill>
          <p:spPr>
            <a:xfrm>
              <a:off x="4385998" y="5143500"/>
              <a:ext cx="720000" cy="720000"/>
            </a:xfrm>
            <a:prstGeom prst="rect">
              <a:avLst/>
            </a:prstGeom>
          </p:spPr>
        </p:pic>
        <p:pic>
          <p:nvPicPr>
            <p:cNvPr id="56" name="Picture 55">
              <a:extLst>
                <a:ext uri="{FF2B5EF4-FFF2-40B4-BE49-F238E27FC236}">
                  <a16:creationId xmlns:a16="http://schemas.microsoft.com/office/drawing/2014/main" id="{1F76FEA5-CC92-8186-83F6-F39226776DB5}"/>
                </a:ext>
              </a:extLst>
            </p:cNvPr>
            <p:cNvPicPr>
              <a:picLocks noChangeAspect="1"/>
            </p:cNvPicPr>
            <p:nvPr/>
          </p:nvPicPr>
          <p:blipFill>
            <a:blip r:embed="rId6"/>
            <a:stretch>
              <a:fillRect/>
            </a:stretch>
          </p:blipFill>
          <p:spPr>
            <a:xfrm>
              <a:off x="1684764" y="2436781"/>
              <a:ext cx="720000" cy="720000"/>
            </a:xfrm>
            <a:prstGeom prst="rect">
              <a:avLst/>
            </a:prstGeom>
          </p:spPr>
        </p:pic>
        <p:cxnSp>
          <p:nvCxnSpPr>
            <p:cNvPr id="58" name="Straight Connector 57">
              <a:extLst>
                <a:ext uri="{FF2B5EF4-FFF2-40B4-BE49-F238E27FC236}">
                  <a16:creationId xmlns:a16="http://schemas.microsoft.com/office/drawing/2014/main" id="{8537A52F-B084-7911-7AFA-4C921D060330}"/>
                </a:ext>
              </a:extLst>
            </p:cNvPr>
            <p:cNvCxnSpPr>
              <a:stCxn id="12" idx="4"/>
              <a:endCxn id="26" idx="0"/>
            </p:cNvCxnSpPr>
            <p:nvPr/>
          </p:nvCxnSpPr>
          <p:spPr>
            <a:xfrm>
              <a:off x="4745998" y="4229955"/>
              <a:ext cx="0" cy="733545"/>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0C9F2D7-D1DE-6006-0AA1-445B78D473B8}"/>
                </a:ext>
              </a:extLst>
            </p:cNvPr>
            <p:cNvCxnSpPr>
              <a:stCxn id="13" idx="0"/>
              <a:endCxn id="23" idx="4"/>
            </p:cNvCxnSpPr>
            <p:nvPr/>
          </p:nvCxnSpPr>
          <p:spPr>
            <a:xfrm flipV="1">
              <a:off x="7445998" y="3334500"/>
              <a:ext cx="0" cy="727864"/>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054046BA-5897-C4B8-290F-7297017DA19F}"/>
                </a:ext>
              </a:extLst>
            </p:cNvPr>
            <p:cNvCxnSpPr>
              <a:stCxn id="15" idx="4"/>
              <a:endCxn id="27" idx="0"/>
            </p:cNvCxnSpPr>
            <p:nvPr/>
          </p:nvCxnSpPr>
          <p:spPr>
            <a:xfrm>
              <a:off x="10159080" y="4239000"/>
              <a:ext cx="0" cy="724500"/>
            </a:xfrm>
            <a:prstGeom prst="line">
              <a:avLst/>
            </a:prstGeom>
          </p:spPr>
          <p:style>
            <a:lnRef idx="2">
              <a:schemeClr val="dk1"/>
            </a:lnRef>
            <a:fillRef idx="0">
              <a:schemeClr val="dk1"/>
            </a:fillRef>
            <a:effectRef idx="1">
              <a:schemeClr val="dk1"/>
            </a:effectRef>
            <a:fontRef idx="minor">
              <a:schemeClr val="tx1"/>
            </a:fontRef>
          </p:style>
        </p:cxnSp>
      </p:grpSp>
      <p:grpSp>
        <p:nvGrpSpPr>
          <p:cNvPr id="66" name="Group 65">
            <a:extLst>
              <a:ext uri="{FF2B5EF4-FFF2-40B4-BE49-F238E27FC236}">
                <a16:creationId xmlns:a16="http://schemas.microsoft.com/office/drawing/2014/main" id="{B6094974-13FA-0237-8D8C-5DBE979C73E1}"/>
              </a:ext>
            </a:extLst>
          </p:cNvPr>
          <p:cNvGrpSpPr/>
          <p:nvPr/>
        </p:nvGrpSpPr>
        <p:grpSpPr>
          <a:xfrm>
            <a:off x="12782162" y="1122362"/>
            <a:ext cx="24383998" cy="5693051"/>
            <a:chOff x="-6400800" y="7575758"/>
            <a:chExt cx="24383998" cy="5693051"/>
          </a:xfrm>
        </p:grpSpPr>
        <p:sp>
          <p:nvSpPr>
            <p:cNvPr id="64" name="Rectangle 63">
              <a:extLst>
                <a:ext uri="{FF2B5EF4-FFF2-40B4-BE49-F238E27FC236}">
                  <a16:creationId xmlns:a16="http://schemas.microsoft.com/office/drawing/2014/main" id="{B633C6CE-EBA3-B101-AC74-43CB49EF2DE2}"/>
                </a:ext>
              </a:extLst>
            </p:cNvPr>
            <p:cNvSpPr/>
            <p:nvPr/>
          </p:nvSpPr>
          <p:spPr>
            <a:xfrm>
              <a:off x="-6400800" y="7575758"/>
              <a:ext cx="12191999" cy="5693051"/>
            </a:xfrm>
            <a:prstGeom prst="rect">
              <a:avLst/>
            </a:prstGeom>
            <a:gradFill flip="none" rotWithShape="1">
              <a:gsLst>
                <a:gs pos="100000">
                  <a:schemeClr val="bg1"/>
                </a:gs>
                <a:gs pos="15000">
                  <a:srgbClr val="FFFFFF"/>
                </a:gs>
                <a:gs pos="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258AAF-7CDC-A29B-80DA-A8B03E4FD188}"/>
                </a:ext>
              </a:extLst>
            </p:cNvPr>
            <p:cNvSpPr/>
            <p:nvPr/>
          </p:nvSpPr>
          <p:spPr>
            <a:xfrm>
              <a:off x="5791199" y="7575758"/>
              <a:ext cx="12191999" cy="5693051"/>
            </a:xfrm>
            <a:prstGeom prst="rect">
              <a:avLst/>
            </a:prstGeom>
            <a:gradFill flip="none" rotWithShape="1">
              <a:gsLst>
                <a:gs pos="100000">
                  <a:schemeClr val="bg1"/>
                </a:gs>
                <a:gs pos="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ound Same Side Corner Rectangle 79">
            <a:extLst>
              <a:ext uri="{FF2B5EF4-FFF2-40B4-BE49-F238E27FC236}">
                <a16:creationId xmlns:a16="http://schemas.microsoft.com/office/drawing/2014/main" id="{D0E7670B-01C8-3816-0B8F-331648FFC70A}"/>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 Same Side Corner Rectangle 80">
            <a:extLst>
              <a:ext uri="{FF2B5EF4-FFF2-40B4-BE49-F238E27FC236}">
                <a16:creationId xmlns:a16="http://schemas.microsoft.com/office/drawing/2014/main" id="{716CD2E7-0E5E-8DA1-0B50-BD0575A6BD36}"/>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8AC53B6B-2B9C-2E91-AF5E-782304C29F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8BBAECB0-5394-8FD6-C48C-B391258F67E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84" name="Title 1">
            <a:extLst>
              <a:ext uri="{FF2B5EF4-FFF2-40B4-BE49-F238E27FC236}">
                <a16:creationId xmlns:a16="http://schemas.microsoft.com/office/drawing/2014/main" id="{4032DA93-1EAD-1F23-B30A-EBACF5316D56}"/>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Project Milestone</a:t>
            </a:r>
          </a:p>
        </p:txBody>
      </p:sp>
      <p:grpSp>
        <p:nvGrpSpPr>
          <p:cNvPr id="38" name="Group 37">
            <a:extLst>
              <a:ext uri="{FF2B5EF4-FFF2-40B4-BE49-F238E27FC236}">
                <a16:creationId xmlns:a16="http://schemas.microsoft.com/office/drawing/2014/main" id="{E6DEED88-5AEA-9917-446C-B4A858CC5BB4}"/>
              </a:ext>
            </a:extLst>
          </p:cNvPr>
          <p:cNvGrpSpPr/>
          <p:nvPr/>
        </p:nvGrpSpPr>
        <p:grpSpPr>
          <a:xfrm>
            <a:off x="893465" y="7148705"/>
            <a:ext cx="10218535" cy="2331376"/>
            <a:chOff x="893465" y="2799729"/>
            <a:chExt cx="10218535" cy="2331376"/>
          </a:xfrm>
        </p:grpSpPr>
        <p:grpSp>
          <p:nvGrpSpPr>
            <p:cNvPr id="39" name="Group 38">
              <a:extLst>
                <a:ext uri="{FF2B5EF4-FFF2-40B4-BE49-F238E27FC236}">
                  <a16:creationId xmlns:a16="http://schemas.microsoft.com/office/drawing/2014/main" id="{4A4BD0A2-DCB2-3719-DC44-BD9C840B456E}"/>
                </a:ext>
              </a:extLst>
            </p:cNvPr>
            <p:cNvGrpSpPr/>
            <p:nvPr/>
          </p:nvGrpSpPr>
          <p:grpSpPr>
            <a:xfrm>
              <a:off x="4295998" y="2799729"/>
              <a:ext cx="3600000" cy="2325627"/>
              <a:chOff x="4296000" y="2497439"/>
              <a:chExt cx="3600000" cy="2325627"/>
            </a:xfrm>
          </p:grpSpPr>
          <p:pic>
            <p:nvPicPr>
              <p:cNvPr id="46" name="Picture 45">
                <a:extLst>
                  <a:ext uri="{FF2B5EF4-FFF2-40B4-BE49-F238E27FC236}">
                    <a16:creationId xmlns:a16="http://schemas.microsoft.com/office/drawing/2014/main" id="{59EA820D-26F8-08ED-4E39-583A887E7925}"/>
                  </a:ext>
                </a:extLst>
              </p:cNvPr>
              <p:cNvPicPr>
                <a:picLocks noChangeAspect="1"/>
              </p:cNvPicPr>
              <p:nvPr/>
            </p:nvPicPr>
            <p:blipFill>
              <a:blip r:embed="rId8"/>
              <a:stretch>
                <a:fillRect/>
              </a:stretch>
            </p:blipFill>
            <p:spPr>
              <a:xfrm>
                <a:off x="5195998" y="2497439"/>
                <a:ext cx="1800000" cy="1800000"/>
              </a:xfrm>
              <a:prstGeom prst="rect">
                <a:avLst/>
              </a:prstGeom>
            </p:spPr>
          </p:pic>
          <p:sp>
            <p:nvSpPr>
              <p:cNvPr id="48" name="TextBox 47">
                <a:extLst>
                  <a:ext uri="{FF2B5EF4-FFF2-40B4-BE49-F238E27FC236}">
                    <a16:creationId xmlns:a16="http://schemas.microsoft.com/office/drawing/2014/main" id="{51F2B080-59AA-C15E-BDB3-A3BD866040C3}"/>
                  </a:ext>
                </a:extLst>
              </p:cNvPr>
              <p:cNvSpPr txBox="1"/>
              <p:nvPr/>
            </p:nvSpPr>
            <p:spPr>
              <a:xfrm>
                <a:off x="4296000" y="4463066"/>
                <a:ext cx="3600000" cy="360000"/>
              </a:xfrm>
              <a:prstGeom prst="rect">
                <a:avLst/>
              </a:prstGeom>
              <a:noFill/>
            </p:spPr>
            <p:txBody>
              <a:bodyPr wrap="square">
                <a:spAutoFit/>
              </a:bodyPr>
              <a:lstStyle/>
              <a:p>
                <a:pPr algn="ctr"/>
                <a:r>
                  <a:rPr lang="en-US" dirty="0"/>
                  <a:t>Health Instructor / Personal Trainer</a:t>
                </a:r>
              </a:p>
            </p:txBody>
          </p:sp>
        </p:grpSp>
        <p:grpSp>
          <p:nvGrpSpPr>
            <p:cNvPr id="40" name="Group 39">
              <a:extLst>
                <a:ext uri="{FF2B5EF4-FFF2-40B4-BE49-F238E27FC236}">
                  <a16:creationId xmlns:a16="http://schemas.microsoft.com/office/drawing/2014/main" id="{B4575B8B-C69A-04E4-BE12-127B63CF3391}"/>
                </a:ext>
              </a:extLst>
            </p:cNvPr>
            <p:cNvGrpSpPr/>
            <p:nvPr/>
          </p:nvGrpSpPr>
          <p:grpSpPr>
            <a:xfrm>
              <a:off x="893465" y="2799729"/>
              <a:ext cx="2173063" cy="2331376"/>
              <a:chOff x="1287124" y="2497102"/>
              <a:chExt cx="2173063" cy="2331376"/>
            </a:xfrm>
          </p:grpSpPr>
          <p:pic>
            <p:nvPicPr>
              <p:cNvPr id="44" name="Picture 43">
                <a:extLst>
                  <a:ext uri="{FF2B5EF4-FFF2-40B4-BE49-F238E27FC236}">
                    <a16:creationId xmlns:a16="http://schemas.microsoft.com/office/drawing/2014/main" id="{7EAAC507-0F85-4CE2-3112-02E6F41692D8}"/>
                  </a:ext>
                </a:extLst>
              </p:cNvPr>
              <p:cNvPicPr>
                <a:picLocks noChangeAspect="1"/>
              </p:cNvPicPr>
              <p:nvPr/>
            </p:nvPicPr>
            <p:blipFill>
              <a:blip r:embed="rId9"/>
              <a:stretch>
                <a:fillRect/>
              </a:stretch>
            </p:blipFill>
            <p:spPr>
              <a:xfrm>
                <a:off x="1473659" y="2497102"/>
                <a:ext cx="1800000" cy="1800000"/>
              </a:xfrm>
              <a:prstGeom prst="rect">
                <a:avLst/>
              </a:prstGeom>
            </p:spPr>
          </p:pic>
          <p:sp>
            <p:nvSpPr>
              <p:cNvPr id="45" name="TextBox 44">
                <a:extLst>
                  <a:ext uri="{FF2B5EF4-FFF2-40B4-BE49-F238E27FC236}">
                    <a16:creationId xmlns:a16="http://schemas.microsoft.com/office/drawing/2014/main" id="{E82FCD97-94A6-4832-678B-90AEDAA09892}"/>
                  </a:ext>
                </a:extLst>
              </p:cNvPr>
              <p:cNvSpPr txBox="1"/>
              <p:nvPr/>
            </p:nvSpPr>
            <p:spPr>
              <a:xfrm>
                <a:off x="1287124" y="4459146"/>
                <a:ext cx="2173063" cy="369332"/>
              </a:xfrm>
              <a:prstGeom prst="rect">
                <a:avLst/>
              </a:prstGeom>
              <a:noFill/>
            </p:spPr>
            <p:txBody>
              <a:bodyPr wrap="square">
                <a:spAutoFit/>
              </a:bodyPr>
              <a:lstStyle/>
              <a:p>
                <a:pPr algn="ctr"/>
                <a:r>
                  <a:rPr lang="en-US" dirty="0"/>
                  <a:t>Parents / Caregivers</a:t>
                </a:r>
              </a:p>
            </p:txBody>
          </p:sp>
        </p:grpSp>
        <p:grpSp>
          <p:nvGrpSpPr>
            <p:cNvPr id="41" name="Group 40">
              <a:extLst>
                <a:ext uri="{FF2B5EF4-FFF2-40B4-BE49-F238E27FC236}">
                  <a16:creationId xmlns:a16="http://schemas.microsoft.com/office/drawing/2014/main" id="{EB1ED119-41E4-4098-119E-E3231805D3B8}"/>
                </a:ext>
              </a:extLst>
            </p:cNvPr>
            <p:cNvGrpSpPr/>
            <p:nvPr/>
          </p:nvGrpSpPr>
          <p:grpSpPr>
            <a:xfrm>
              <a:off x="9312000" y="2799729"/>
              <a:ext cx="1800000" cy="2322590"/>
              <a:chOff x="8465326" y="2498603"/>
              <a:chExt cx="1800000" cy="2322590"/>
            </a:xfrm>
          </p:grpSpPr>
          <p:pic>
            <p:nvPicPr>
              <p:cNvPr id="42" name="Picture 41">
                <a:extLst>
                  <a:ext uri="{FF2B5EF4-FFF2-40B4-BE49-F238E27FC236}">
                    <a16:creationId xmlns:a16="http://schemas.microsoft.com/office/drawing/2014/main" id="{4D4FBA1D-10CE-B7D5-9154-175643A23878}"/>
                  </a:ext>
                </a:extLst>
              </p:cNvPr>
              <p:cNvPicPr>
                <a:picLocks noChangeAspect="1"/>
              </p:cNvPicPr>
              <p:nvPr/>
            </p:nvPicPr>
            <p:blipFill>
              <a:blip r:embed="rId10"/>
              <a:stretch>
                <a:fillRect/>
              </a:stretch>
            </p:blipFill>
            <p:spPr>
              <a:xfrm>
                <a:off x="8465326" y="2498603"/>
                <a:ext cx="1800000" cy="1800000"/>
              </a:xfrm>
              <a:prstGeom prst="rect">
                <a:avLst/>
              </a:prstGeom>
            </p:spPr>
          </p:pic>
          <p:sp>
            <p:nvSpPr>
              <p:cNvPr id="43" name="TextBox 42">
                <a:extLst>
                  <a:ext uri="{FF2B5EF4-FFF2-40B4-BE49-F238E27FC236}">
                    <a16:creationId xmlns:a16="http://schemas.microsoft.com/office/drawing/2014/main" id="{9D700950-7381-D2AA-9BDD-498CF3D54121}"/>
                  </a:ext>
                </a:extLst>
              </p:cNvPr>
              <p:cNvSpPr txBox="1"/>
              <p:nvPr/>
            </p:nvSpPr>
            <p:spPr>
              <a:xfrm>
                <a:off x="8465326" y="4461193"/>
                <a:ext cx="1800000" cy="360000"/>
              </a:xfrm>
              <a:prstGeom prst="rect">
                <a:avLst/>
              </a:prstGeom>
              <a:noFill/>
            </p:spPr>
            <p:txBody>
              <a:bodyPr wrap="square">
                <a:spAutoFit/>
              </a:bodyPr>
              <a:lstStyle/>
              <a:p>
                <a:pPr algn="ctr"/>
                <a:r>
                  <a:rPr lang="en-US" dirty="0"/>
                  <a:t>Medical Workers</a:t>
                </a:r>
              </a:p>
            </p:txBody>
          </p:sp>
        </p:grpSp>
      </p:grpSp>
      <p:pic>
        <p:nvPicPr>
          <p:cNvPr id="51" name="Picture 50">
            <a:extLst>
              <a:ext uri="{FF2B5EF4-FFF2-40B4-BE49-F238E27FC236}">
                <a16:creationId xmlns:a16="http://schemas.microsoft.com/office/drawing/2014/main" id="{48D9895F-BAA1-499C-38BB-8ACCAB9A2C65}"/>
              </a:ext>
            </a:extLst>
          </p:cNvPr>
          <p:cNvPicPr>
            <a:picLocks noChangeAspect="1"/>
          </p:cNvPicPr>
          <p:nvPr/>
        </p:nvPicPr>
        <p:blipFill rotWithShape="1">
          <a:blip r:embed="rId11"/>
          <a:srcRect t="38010" b="38613"/>
          <a:stretch/>
        </p:blipFill>
        <p:spPr>
          <a:xfrm>
            <a:off x="-3861865" y="3758308"/>
            <a:ext cx="3651074" cy="853502"/>
          </a:xfrm>
          <a:prstGeom prst="rect">
            <a:avLst/>
          </a:prstGeom>
        </p:spPr>
      </p:pic>
      <p:cxnSp>
        <p:nvCxnSpPr>
          <p:cNvPr id="3" name="Straight Connector 2">
            <a:extLst>
              <a:ext uri="{FF2B5EF4-FFF2-40B4-BE49-F238E27FC236}">
                <a16:creationId xmlns:a16="http://schemas.microsoft.com/office/drawing/2014/main" id="{53B69A20-57C3-41F4-B079-B040CE9FB709}"/>
              </a:ext>
            </a:extLst>
          </p:cNvPr>
          <p:cNvCxnSpPr>
            <a:cxnSpLocks/>
          </p:cNvCxnSpPr>
          <p:nvPr/>
        </p:nvCxnSpPr>
        <p:spPr>
          <a:xfrm>
            <a:off x="-305880" y="3928839"/>
            <a:ext cx="0" cy="504000"/>
          </a:xfrm>
          <a:prstGeom prst="line">
            <a:avLst/>
          </a:prstGeom>
        </p:spPr>
        <p:style>
          <a:lnRef idx="3">
            <a:schemeClr val="accent1"/>
          </a:lnRef>
          <a:fillRef idx="0">
            <a:schemeClr val="accent1"/>
          </a:fillRef>
          <a:effectRef idx="2">
            <a:schemeClr val="accent1"/>
          </a:effectRef>
          <a:fontRef idx="minor">
            <a:schemeClr val="tx1"/>
          </a:fontRef>
        </p:style>
      </p:cxnSp>
      <p:pic>
        <p:nvPicPr>
          <p:cNvPr id="85" name="Picture 84">
            <a:extLst>
              <a:ext uri="{FF2B5EF4-FFF2-40B4-BE49-F238E27FC236}">
                <a16:creationId xmlns:a16="http://schemas.microsoft.com/office/drawing/2014/main" id="{D61E5D73-0FC1-2C87-561D-7EDFC2595B13}"/>
              </a:ext>
            </a:extLst>
          </p:cNvPr>
          <p:cNvPicPr>
            <a:picLocks noChangeAspect="1"/>
          </p:cNvPicPr>
          <p:nvPr/>
        </p:nvPicPr>
        <p:blipFill>
          <a:blip r:embed="rId12"/>
          <a:stretch>
            <a:fillRect/>
          </a:stretch>
        </p:blipFill>
        <p:spPr>
          <a:xfrm rot="5400000">
            <a:off x="11034291" y="6310767"/>
            <a:ext cx="4950306" cy="3714874"/>
          </a:xfrm>
          <a:prstGeom prst="rect">
            <a:avLst/>
          </a:prstGeom>
        </p:spPr>
      </p:pic>
    </p:spTree>
    <p:extLst>
      <p:ext uri="{BB962C8B-B14F-4D97-AF65-F5344CB8AC3E}">
        <p14:creationId xmlns:p14="http://schemas.microsoft.com/office/powerpoint/2010/main" val="2372111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93C1E42-8F47-70DA-22E7-2982B8E09EB0}"/>
              </a:ext>
            </a:extLst>
          </p:cNvPr>
          <p:cNvPicPr>
            <a:picLocks noChangeAspect="1"/>
          </p:cNvPicPr>
          <p:nvPr/>
        </p:nvPicPr>
        <p:blipFill>
          <a:blip r:embed="rId2"/>
          <a:stretch>
            <a:fillRect/>
          </a:stretch>
        </p:blipFill>
        <p:spPr>
          <a:xfrm>
            <a:off x="0" y="0"/>
            <a:ext cx="6164027" cy="4109351"/>
          </a:xfrm>
          <a:prstGeom prst="rect">
            <a:avLst/>
          </a:prstGeom>
        </p:spPr>
      </p:pic>
      <p:sp>
        <p:nvSpPr>
          <p:cNvPr id="11" name="Title 1">
            <a:extLst>
              <a:ext uri="{FF2B5EF4-FFF2-40B4-BE49-F238E27FC236}">
                <a16:creationId xmlns:a16="http://schemas.microsoft.com/office/drawing/2014/main" id="{DA182CB4-1F14-0536-0F4A-8AF8CB401F45}"/>
              </a:ext>
            </a:extLst>
          </p:cNvPr>
          <p:cNvSpPr txBox="1">
            <a:spLocks/>
          </p:cNvSpPr>
          <p:nvPr/>
        </p:nvSpPr>
        <p:spPr>
          <a:xfrm>
            <a:off x="3058350" y="2246189"/>
            <a:ext cx="6088558" cy="1863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000" dirty="0">
                <a:latin typeface="American Typewriter" panose="02090604020004020304" pitchFamily="18" charset="77"/>
              </a:rPr>
              <a:t>Thank You!</a:t>
            </a:r>
          </a:p>
        </p:txBody>
      </p:sp>
      <p:pic>
        <p:nvPicPr>
          <p:cNvPr id="4" name="Picture 2">
            <a:extLst>
              <a:ext uri="{FF2B5EF4-FFF2-40B4-BE49-F238E27FC236}">
                <a16:creationId xmlns:a16="http://schemas.microsoft.com/office/drawing/2014/main" id="{E598BB2D-7D10-343D-0247-425167C351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96"/>
          <a:stretch/>
        </p:blipFill>
        <p:spPr bwMode="auto">
          <a:xfrm>
            <a:off x="8073804" y="3772091"/>
            <a:ext cx="1728119" cy="825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BEE33B96-5040-2B1F-E6DA-A296E0C5ED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6150846" y="3772091"/>
            <a:ext cx="1800000" cy="8259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C568014-755E-9D21-54D5-B5226D472062}"/>
              </a:ext>
            </a:extLst>
          </p:cNvPr>
          <p:cNvCxnSpPr>
            <a:cxnSpLocks/>
          </p:cNvCxnSpPr>
          <p:nvPr/>
        </p:nvCxnSpPr>
        <p:spPr>
          <a:xfrm>
            <a:off x="8012324" y="3921041"/>
            <a:ext cx="0" cy="504000"/>
          </a:xfrm>
          <a:prstGeom prst="line">
            <a:avLst/>
          </a:prstGeom>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60C9356E-905D-ACA7-FC8B-C55EBE03BAEE}"/>
              </a:ext>
            </a:extLst>
          </p:cNvPr>
          <p:cNvPicPr>
            <a:picLocks noChangeAspect="1"/>
          </p:cNvPicPr>
          <p:nvPr/>
        </p:nvPicPr>
        <p:blipFill rotWithShape="1">
          <a:blip r:embed="rId4"/>
          <a:srcRect t="38010" b="38613"/>
          <a:stretch/>
        </p:blipFill>
        <p:spPr>
          <a:xfrm>
            <a:off x="2390076" y="3694513"/>
            <a:ext cx="3651074" cy="853502"/>
          </a:xfrm>
          <a:prstGeom prst="rect">
            <a:avLst/>
          </a:prstGeom>
        </p:spPr>
      </p:pic>
      <p:cxnSp>
        <p:nvCxnSpPr>
          <p:cNvPr id="13" name="Straight Connector 12">
            <a:extLst>
              <a:ext uri="{FF2B5EF4-FFF2-40B4-BE49-F238E27FC236}">
                <a16:creationId xmlns:a16="http://schemas.microsoft.com/office/drawing/2014/main" id="{1C99B54F-9FD9-944B-E564-E257DDE5D4A5}"/>
              </a:ext>
            </a:extLst>
          </p:cNvPr>
          <p:cNvCxnSpPr>
            <a:cxnSpLocks/>
          </p:cNvCxnSpPr>
          <p:nvPr/>
        </p:nvCxnSpPr>
        <p:spPr>
          <a:xfrm>
            <a:off x="6032886" y="3921000"/>
            <a:ext cx="0" cy="504000"/>
          </a:xfrm>
          <a:prstGeom prst="line">
            <a:avLst/>
          </a:prstGeom>
        </p:spPr>
        <p:style>
          <a:lnRef idx="3">
            <a:schemeClr val="accent1"/>
          </a:lnRef>
          <a:fillRef idx="0">
            <a:schemeClr val="accent1"/>
          </a:fillRef>
          <a:effectRef idx="2">
            <a:schemeClr val="accent1"/>
          </a:effectRef>
          <a:fontRef idx="minor">
            <a:schemeClr val="tx1"/>
          </a:fontRef>
        </p:style>
      </p:cxnSp>
      <p:pic>
        <p:nvPicPr>
          <p:cNvPr id="20" name="Picture 19">
            <a:extLst>
              <a:ext uri="{FF2B5EF4-FFF2-40B4-BE49-F238E27FC236}">
                <a16:creationId xmlns:a16="http://schemas.microsoft.com/office/drawing/2014/main" id="{7993EF1B-1C80-2A49-D998-6A54399F3372}"/>
              </a:ext>
            </a:extLst>
          </p:cNvPr>
          <p:cNvPicPr>
            <a:picLocks noChangeAspect="1"/>
          </p:cNvPicPr>
          <p:nvPr/>
        </p:nvPicPr>
        <p:blipFill>
          <a:blip r:embed="rId5"/>
          <a:stretch>
            <a:fillRect/>
          </a:stretch>
        </p:blipFill>
        <p:spPr>
          <a:xfrm rot="7208855">
            <a:off x="9216002" y="3733032"/>
            <a:ext cx="5810886" cy="4360682"/>
          </a:xfrm>
          <a:prstGeom prst="rect">
            <a:avLst/>
          </a:prstGeom>
        </p:spPr>
      </p:pic>
    </p:spTree>
    <p:extLst>
      <p:ext uri="{BB962C8B-B14F-4D97-AF65-F5344CB8AC3E}">
        <p14:creationId xmlns:p14="http://schemas.microsoft.com/office/powerpoint/2010/main" val="166221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54D767E-306D-1BC8-6002-C4A679987FA8}"/>
              </a:ext>
            </a:extLst>
          </p:cNvPr>
          <p:cNvPicPr>
            <a:picLocks noChangeAspect="1"/>
          </p:cNvPicPr>
          <p:nvPr/>
        </p:nvPicPr>
        <p:blipFill>
          <a:blip r:embed="rId3"/>
          <a:stretch>
            <a:fillRect/>
          </a:stretch>
        </p:blipFill>
        <p:spPr>
          <a:xfrm>
            <a:off x="8202819" y="3041187"/>
            <a:ext cx="3342858" cy="1914547"/>
          </a:xfrm>
          <a:prstGeom prst="rect">
            <a:avLst/>
          </a:prstGeom>
        </p:spPr>
      </p:pic>
      <p:sp>
        <p:nvSpPr>
          <p:cNvPr id="3" name="Content Placeholder 2">
            <a:extLst>
              <a:ext uri="{FF2B5EF4-FFF2-40B4-BE49-F238E27FC236}">
                <a16:creationId xmlns:a16="http://schemas.microsoft.com/office/drawing/2014/main" id="{3C62187D-3AAC-F3B8-4C27-9C4520AD5C83}"/>
              </a:ext>
            </a:extLst>
          </p:cNvPr>
          <p:cNvSpPr>
            <a:spLocks noGrp="1"/>
          </p:cNvSpPr>
          <p:nvPr>
            <p:ph idx="1"/>
          </p:nvPr>
        </p:nvSpPr>
        <p:spPr>
          <a:xfrm>
            <a:off x="306097" y="2047742"/>
            <a:ext cx="7251697" cy="3898572"/>
          </a:xfrm>
        </p:spPr>
        <p:txBody>
          <a:bodyPr anchor="ctr">
            <a:normAutofit/>
          </a:bodyPr>
          <a:lstStyle/>
          <a:p>
            <a:pPr marL="0" indent="0" algn="just">
              <a:buNone/>
            </a:pPr>
            <a:r>
              <a:rPr lang="en-US" sz="2000" dirty="0">
                <a:latin typeface="+mj-lt"/>
                <a:cs typeface="Calibri" panose="020F0502020204030204" pitchFamily="34" charset="0"/>
              </a:rPr>
              <a:t>	Stunting is a nutritional problem that needs special treatment, especially in poor and developing countries. Literally, stunting is a condition of failure to grow in children under five caused by chronic nutritional deficiencies and the inability to meet the child's nutritional standards.</a:t>
            </a:r>
          </a:p>
          <a:p>
            <a:pPr marL="0" indent="0" algn="just">
              <a:buNone/>
            </a:pPr>
            <a:r>
              <a:rPr lang="en-US" sz="2000" dirty="0">
                <a:latin typeface="+mj-lt"/>
                <a:cs typeface="Calibri" panose="020F0502020204030204" pitchFamily="34" charset="0"/>
              </a:rPr>
              <a:t>	Based on research data from the Ministry of Health, before the emergence of the COVID-19 pandemic, around 6.3 million toddlers out of Indonesia's total toddler population of 23 million experienced stunting. In fact, the prevalence of stunted toddlers in Indonesia in 2019 reached 27.7%. This puts Indonesia in fourth place globally as the country with the highest cases of stunting.</a:t>
            </a:r>
          </a:p>
        </p:txBody>
      </p:sp>
      <p:sp>
        <p:nvSpPr>
          <p:cNvPr id="13" name="Round Same Side Corner Rectangle 12">
            <a:extLst>
              <a:ext uri="{FF2B5EF4-FFF2-40B4-BE49-F238E27FC236}">
                <a16:creationId xmlns:a16="http://schemas.microsoft.com/office/drawing/2014/main" id="{3D16B29A-D42B-8F71-2744-52CB1E4B1C71}"/>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 Side Corner Rectangle 13">
            <a:extLst>
              <a:ext uri="{FF2B5EF4-FFF2-40B4-BE49-F238E27FC236}">
                <a16:creationId xmlns:a16="http://schemas.microsoft.com/office/drawing/2014/main" id="{7982B2B7-1EC0-F4FD-D9A9-C1580DD01681}"/>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5263531C-3DE2-1002-9387-A8421CBC0F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DD033417-494C-1BB5-1372-51337BBCE7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3611B33-BB54-5A99-4AA0-E46C747299E4}"/>
              </a:ext>
            </a:extLst>
          </p:cNvPr>
          <p:cNvPicPr>
            <a:picLocks noChangeAspect="1" noChangeArrowheads="1"/>
          </p:cNvPicPr>
          <p:nvPr/>
        </p:nvPicPr>
        <p:blipFill>
          <a:blip r:embed="rId5"/>
          <a:srcRect/>
          <a:stretch/>
        </p:blipFill>
        <p:spPr bwMode="auto">
          <a:xfrm>
            <a:off x="8038630" y="1673805"/>
            <a:ext cx="3671237" cy="49503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45E76DB-EC1A-7EAF-E2A0-1CF319CF99E7}"/>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Background</a:t>
            </a:r>
          </a:p>
        </p:txBody>
      </p:sp>
    </p:spTree>
    <p:extLst>
      <p:ext uri="{BB962C8B-B14F-4D97-AF65-F5344CB8AC3E}">
        <p14:creationId xmlns:p14="http://schemas.microsoft.com/office/powerpoint/2010/main" val="176787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1000" fill="hold"/>
                                        <p:tgtEl>
                                          <p:spTgt spid="12292"/>
                                        </p:tgtEl>
                                        <p:attrNameLst>
                                          <p:attrName>ppt_x</p:attrName>
                                        </p:attrNameLst>
                                      </p:cBhvr>
                                      <p:tavLst>
                                        <p:tav tm="0">
                                          <p:val>
                                            <p:strVal val="1+#ppt_w/2"/>
                                          </p:val>
                                        </p:tav>
                                        <p:tav tm="100000">
                                          <p:val>
                                            <p:strVal val="#ppt_x"/>
                                          </p:val>
                                        </p:tav>
                                      </p:tavLst>
                                    </p:anim>
                                    <p:anim calcmode="lin" valueType="num">
                                      <p:cBhvr additive="base">
                                        <p:cTn id="8" dur="1000" fill="hold"/>
                                        <p:tgtEl>
                                          <p:spTgt spid="122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DF762EA-0DD6-1368-F966-A14F47EE4017}"/>
              </a:ext>
            </a:extLst>
          </p:cNvPr>
          <p:cNvSpPr txBox="1">
            <a:spLocks/>
          </p:cNvSpPr>
          <p:nvPr/>
        </p:nvSpPr>
        <p:spPr>
          <a:xfrm>
            <a:off x="1413779" y="708339"/>
            <a:ext cx="9364436" cy="12964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American Typewriter" panose="02090604020004020304" pitchFamily="18" charset="77"/>
              </a:rPr>
              <a:t>Why should we put a caution</a:t>
            </a:r>
            <a:br>
              <a:rPr lang="en-US" sz="2500" dirty="0">
                <a:latin typeface="American Typewriter" panose="02090604020004020304" pitchFamily="18" charset="77"/>
              </a:rPr>
            </a:br>
            <a:r>
              <a:rPr lang="en-US" sz="2500" dirty="0">
                <a:latin typeface="American Typewriter" panose="02090604020004020304" pitchFamily="18" charset="77"/>
              </a:rPr>
              <a:t>on this stunting case?</a:t>
            </a:r>
          </a:p>
        </p:txBody>
      </p:sp>
      <p:sp>
        <p:nvSpPr>
          <p:cNvPr id="19459" name="Round Same Side Corner Rectangle 19458">
            <a:extLst>
              <a:ext uri="{FF2B5EF4-FFF2-40B4-BE49-F238E27FC236}">
                <a16:creationId xmlns:a16="http://schemas.microsoft.com/office/drawing/2014/main" id="{869F4577-ED5B-4E96-3AA4-EC7A5799F44F}"/>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0" name="Round Same Side Corner Rectangle 19459">
            <a:extLst>
              <a:ext uri="{FF2B5EF4-FFF2-40B4-BE49-F238E27FC236}">
                <a16:creationId xmlns:a16="http://schemas.microsoft.com/office/drawing/2014/main" id="{09521B70-DF35-2896-745D-4C0A795AF275}"/>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1" name="Picture 2">
            <a:extLst>
              <a:ext uri="{FF2B5EF4-FFF2-40B4-BE49-F238E27FC236}">
                <a16:creationId xmlns:a16="http://schemas.microsoft.com/office/drawing/2014/main" id="{AEEDE16B-8814-C408-CFD0-746448FEF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2">
            <a:extLst>
              <a:ext uri="{FF2B5EF4-FFF2-40B4-BE49-F238E27FC236}">
                <a16:creationId xmlns:a16="http://schemas.microsoft.com/office/drawing/2014/main" id="{BEBA9EDB-97E0-E493-4D73-DF0ED5C9CF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19464" name="Oval 19463">
            <a:extLst>
              <a:ext uri="{FF2B5EF4-FFF2-40B4-BE49-F238E27FC236}">
                <a16:creationId xmlns:a16="http://schemas.microsoft.com/office/drawing/2014/main" id="{3DE4EB80-9110-CCF3-FA50-73E0B2BCDFE2}"/>
              </a:ext>
            </a:extLst>
          </p:cNvPr>
          <p:cNvSpPr/>
          <p:nvPr/>
        </p:nvSpPr>
        <p:spPr>
          <a:xfrm>
            <a:off x="4835997" y="2169000"/>
            <a:ext cx="2520000" cy="25200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5" name="Oval 19464">
            <a:extLst>
              <a:ext uri="{FF2B5EF4-FFF2-40B4-BE49-F238E27FC236}">
                <a16:creationId xmlns:a16="http://schemas.microsoft.com/office/drawing/2014/main" id="{B0BC5D9D-148D-FCC0-81AB-03ADD3B12AD1}"/>
              </a:ext>
            </a:extLst>
          </p:cNvPr>
          <p:cNvSpPr/>
          <p:nvPr/>
        </p:nvSpPr>
        <p:spPr>
          <a:xfrm>
            <a:off x="8258215" y="2169000"/>
            <a:ext cx="2520000" cy="2520000"/>
          </a:xfrm>
          <a:prstGeom prst="ellipse">
            <a:avLst/>
          </a:prstGeom>
          <a:solidFill>
            <a:schemeClr val="tx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6" name="Oval 19465">
            <a:extLst>
              <a:ext uri="{FF2B5EF4-FFF2-40B4-BE49-F238E27FC236}">
                <a16:creationId xmlns:a16="http://schemas.microsoft.com/office/drawing/2014/main" id="{FD616A6F-B441-497E-3957-0E028F9B05D9}"/>
              </a:ext>
            </a:extLst>
          </p:cNvPr>
          <p:cNvSpPr/>
          <p:nvPr/>
        </p:nvSpPr>
        <p:spPr>
          <a:xfrm>
            <a:off x="1413779" y="2169000"/>
            <a:ext cx="2520000" cy="2520000"/>
          </a:xfrm>
          <a:prstGeom prst="ellipse">
            <a:avLst/>
          </a:prstGeom>
          <a:solidFill>
            <a:schemeClr val="tx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2E50670-440B-98A8-9AA7-9342F9CBB2FE}"/>
              </a:ext>
            </a:extLst>
          </p:cNvPr>
          <p:cNvSpPr txBox="1"/>
          <p:nvPr/>
        </p:nvSpPr>
        <p:spPr>
          <a:xfrm>
            <a:off x="8080477" y="4002945"/>
            <a:ext cx="2880000" cy="400110"/>
          </a:xfrm>
          <a:prstGeom prst="rect">
            <a:avLst/>
          </a:prstGeom>
          <a:noFill/>
        </p:spPr>
        <p:txBody>
          <a:bodyPr wrap="square" anchor="ctr">
            <a:spAutoFit/>
          </a:bodyPr>
          <a:lstStyle/>
          <a:p>
            <a:pPr algn="ctr"/>
            <a:r>
              <a:rPr lang="en-US" sz="2000" b="1" dirty="0">
                <a:ln w="3175">
                  <a:noFill/>
                </a:ln>
                <a:solidFill>
                  <a:schemeClr val="bg1"/>
                </a:solidFill>
                <a:latin typeface="Calibri" panose="020F0502020204030204" pitchFamily="34" charset="0"/>
                <a:cs typeface="Calibri" panose="020F0502020204030204" pitchFamily="34" charset="0"/>
              </a:rPr>
              <a:t>Reputation</a:t>
            </a:r>
          </a:p>
        </p:txBody>
      </p:sp>
      <p:sp>
        <p:nvSpPr>
          <p:cNvPr id="52" name="TextBox 51">
            <a:extLst>
              <a:ext uri="{FF2B5EF4-FFF2-40B4-BE49-F238E27FC236}">
                <a16:creationId xmlns:a16="http://schemas.microsoft.com/office/drawing/2014/main" id="{5DC22B40-BD1F-9507-25A5-2ECC9F8106BE}"/>
              </a:ext>
            </a:extLst>
          </p:cNvPr>
          <p:cNvSpPr txBox="1"/>
          <p:nvPr/>
        </p:nvSpPr>
        <p:spPr>
          <a:xfrm>
            <a:off x="8078215" y="5235071"/>
            <a:ext cx="2880000" cy="1015663"/>
          </a:xfrm>
          <a:prstGeom prst="rect">
            <a:avLst/>
          </a:prstGeom>
          <a:noFill/>
        </p:spPr>
        <p:txBody>
          <a:bodyPr wrap="square" anchor="t">
            <a:spAutoFit/>
          </a:bodyPr>
          <a:lstStyle/>
          <a:p>
            <a:pPr algn="ctr"/>
            <a:r>
              <a:rPr lang="en-US" sz="1500" dirty="0">
                <a:latin typeface="+mj-lt"/>
                <a:cs typeface="Calibri" panose="020F0502020204030204" pitchFamily="34" charset="0"/>
              </a:rPr>
              <a:t>Indonesia has the potential to get a bad reputation in the international world, which is correlated with stunting cases which are still high.</a:t>
            </a:r>
          </a:p>
        </p:txBody>
      </p:sp>
      <p:sp>
        <p:nvSpPr>
          <p:cNvPr id="54" name="TextBox 53">
            <a:extLst>
              <a:ext uri="{FF2B5EF4-FFF2-40B4-BE49-F238E27FC236}">
                <a16:creationId xmlns:a16="http://schemas.microsoft.com/office/drawing/2014/main" id="{360EAAA3-2973-D2BC-8E00-2E1A0E4525B7}"/>
              </a:ext>
            </a:extLst>
          </p:cNvPr>
          <p:cNvSpPr txBox="1"/>
          <p:nvPr/>
        </p:nvSpPr>
        <p:spPr>
          <a:xfrm>
            <a:off x="1233779" y="4002945"/>
            <a:ext cx="2880000" cy="400110"/>
          </a:xfrm>
          <a:prstGeom prst="rect">
            <a:avLst/>
          </a:prstGeom>
          <a:noFill/>
        </p:spPr>
        <p:txBody>
          <a:bodyPr wrap="square" anchor="ctr">
            <a:spAutoFit/>
          </a:bodyPr>
          <a:lstStyle/>
          <a:p>
            <a:pPr algn="ctr"/>
            <a:r>
              <a:rPr lang="en-US" sz="2000" b="1" dirty="0">
                <a:solidFill>
                  <a:schemeClr val="bg1"/>
                </a:solidFill>
                <a:latin typeface="Calibri" panose="020F0502020204030204" pitchFamily="34" charset="0"/>
                <a:cs typeface="Calibri" panose="020F0502020204030204" pitchFamily="34" charset="0"/>
              </a:rPr>
              <a:t>Human Rights</a:t>
            </a:r>
          </a:p>
        </p:txBody>
      </p:sp>
      <p:sp>
        <p:nvSpPr>
          <p:cNvPr id="55" name="TextBox 54">
            <a:extLst>
              <a:ext uri="{FF2B5EF4-FFF2-40B4-BE49-F238E27FC236}">
                <a16:creationId xmlns:a16="http://schemas.microsoft.com/office/drawing/2014/main" id="{A7501067-D6D3-9F32-AC1E-B9604747020C}"/>
              </a:ext>
            </a:extLst>
          </p:cNvPr>
          <p:cNvSpPr txBox="1"/>
          <p:nvPr/>
        </p:nvSpPr>
        <p:spPr>
          <a:xfrm>
            <a:off x="1231523" y="5229000"/>
            <a:ext cx="2880000" cy="1015663"/>
          </a:xfrm>
          <a:prstGeom prst="rect">
            <a:avLst/>
          </a:prstGeom>
          <a:noFill/>
        </p:spPr>
        <p:txBody>
          <a:bodyPr wrap="square" anchor="t">
            <a:spAutoFit/>
          </a:bodyPr>
          <a:lstStyle/>
          <a:p>
            <a:pPr algn="ctr"/>
            <a:r>
              <a:rPr lang="en-US" sz="1500" dirty="0">
                <a:latin typeface="+mj-lt"/>
                <a:cs typeface="Calibri" panose="020F0502020204030204" pitchFamily="34" charset="0"/>
              </a:rPr>
              <a:t>If left unchecked for a long time, Indonesia will indirectly ignore human rights in terms of the welfare of its people.</a:t>
            </a:r>
          </a:p>
        </p:txBody>
      </p:sp>
      <p:sp>
        <p:nvSpPr>
          <p:cNvPr id="14" name="TextBox 13">
            <a:extLst>
              <a:ext uri="{FF2B5EF4-FFF2-40B4-BE49-F238E27FC236}">
                <a16:creationId xmlns:a16="http://schemas.microsoft.com/office/drawing/2014/main" id="{13F98FB2-AFC4-257C-6B5A-E7CE7A04967A}"/>
              </a:ext>
            </a:extLst>
          </p:cNvPr>
          <p:cNvSpPr txBox="1"/>
          <p:nvPr/>
        </p:nvSpPr>
        <p:spPr>
          <a:xfrm>
            <a:off x="4656000" y="4002945"/>
            <a:ext cx="2880000" cy="400110"/>
          </a:xfrm>
          <a:prstGeom prst="rect">
            <a:avLst/>
          </a:prstGeom>
          <a:noFill/>
        </p:spPr>
        <p:txBody>
          <a:bodyPr wrap="square" anchor="ctr">
            <a:spAutoFit/>
          </a:bodyPr>
          <a:lstStyle/>
          <a:p>
            <a:pPr algn="ctr"/>
            <a:r>
              <a:rPr lang="en-US" sz="2000" b="1" dirty="0">
                <a:latin typeface="Calibri" panose="020F0502020204030204" pitchFamily="34" charset="0"/>
                <a:cs typeface="Calibri" panose="020F0502020204030204" pitchFamily="34" charset="0"/>
              </a:rPr>
              <a:t>Economic</a:t>
            </a:r>
          </a:p>
        </p:txBody>
      </p:sp>
      <p:sp>
        <p:nvSpPr>
          <p:cNvPr id="16" name="TextBox 15">
            <a:extLst>
              <a:ext uri="{FF2B5EF4-FFF2-40B4-BE49-F238E27FC236}">
                <a16:creationId xmlns:a16="http://schemas.microsoft.com/office/drawing/2014/main" id="{4465DAC3-9F3F-143C-2209-8570AAC6932C}"/>
              </a:ext>
            </a:extLst>
          </p:cNvPr>
          <p:cNvSpPr txBox="1"/>
          <p:nvPr/>
        </p:nvSpPr>
        <p:spPr>
          <a:xfrm>
            <a:off x="4656000" y="5235071"/>
            <a:ext cx="2880000" cy="784830"/>
          </a:xfrm>
          <a:prstGeom prst="rect">
            <a:avLst/>
          </a:prstGeom>
          <a:noFill/>
        </p:spPr>
        <p:txBody>
          <a:bodyPr wrap="square" anchor="t">
            <a:spAutoFit/>
          </a:bodyPr>
          <a:lstStyle/>
          <a:p>
            <a:pPr algn="ctr"/>
            <a:r>
              <a:rPr lang="en-US" sz="1500" dirty="0">
                <a:latin typeface="+mj-lt"/>
                <a:cs typeface="Calibri" panose="020F0502020204030204" pitchFamily="34" charset="0"/>
              </a:rPr>
              <a:t>Stunting will have an impact on the country's economic progress due to inadequate human resources.</a:t>
            </a:r>
          </a:p>
        </p:txBody>
      </p:sp>
      <p:pic>
        <p:nvPicPr>
          <p:cNvPr id="19468" name="Picture 19467">
            <a:extLst>
              <a:ext uri="{FF2B5EF4-FFF2-40B4-BE49-F238E27FC236}">
                <a16:creationId xmlns:a16="http://schemas.microsoft.com/office/drawing/2014/main" id="{AB8C6224-2664-714B-B2E3-D0EA72994165}"/>
              </a:ext>
            </a:extLst>
          </p:cNvPr>
          <p:cNvPicPr>
            <a:picLocks noChangeAspect="1"/>
          </p:cNvPicPr>
          <p:nvPr/>
        </p:nvPicPr>
        <p:blipFill>
          <a:blip r:embed="rId4"/>
          <a:stretch>
            <a:fillRect/>
          </a:stretch>
        </p:blipFill>
        <p:spPr>
          <a:xfrm>
            <a:off x="1593785" y="2165149"/>
            <a:ext cx="2160000" cy="2160000"/>
          </a:xfrm>
          <a:prstGeom prst="rect">
            <a:avLst/>
          </a:prstGeom>
        </p:spPr>
      </p:pic>
      <p:pic>
        <p:nvPicPr>
          <p:cNvPr id="19470" name="Picture 19469">
            <a:extLst>
              <a:ext uri="{FF2B5EF4-FFF2-40B4-BE49-F238E27FC236}">
                <a16:creationId xmlns:a16="http://schemas.microsoft.com/office/drawing/2014/main" id="{1A7900D1-11EB-0ED1-A1FE-93FF0279AB47}"/>
              </a:ext>
            </a:extLst>
          </p:cNvPr>
          <p:cNvPicPr>
            <a:picLocks noChangeAspect="1"/>
          </p:cNvPicPr>
          <p:nvPr/>
        </p:nvPicPr>
        <p:blipFill>
          <a:blip r:embed="rId5"/>
          <a:stretch>
            <a:fillRect/>
          </a:stretch>
        </p:blipFill>
        <p:spPr>
          <a:xfrm>
            <a:off x="5015997" y="2165149"/>
            <a:ext cx="2160000" cy="2160000"/>
          </a:xfrm>
          <a:prstGeom prst="rect">
            <a:avLst/>
          </a:prstGeom>
        </p:spPr>
      </p:pic>
      <p:pic>
        <p:nvPicPr>
          <p:cNvPr id="19472" name="Picture 19471">
            <a:extLst>
              <a:ext uri="{FF2B5EF4-FFF2-40B4-BE49-F238E27FC236}">
                <a16:creationId xmlns:a16="http://schemas.microsoft.com/office/drawing/2014/main" id="{26AC2AFE-11E6-C342-0BA3-B2B3DC64223A}"/>
              </a:ext>
            </a:extLst>
          </p:cNvPr>
          <p:cNvPicPr>
            <a:picLocks noChangeAspect="1"/>
          </p:cNvPicPr>
          <p:nvPr/>
        </p:nvPicPr>
        <p:blipFill>
          <a:blip r:embed="rId6"/>
          <a:stretch>
            <a:fillRect/>
          </a:stretch>
        </p:blipFill>
        <p:spPr>
          <a:xfrm>
            <a:off x="8438215" y="2165149"/>
            <a:ext cx="2160000" cy="2160000"/>
          </a:xfrm>
          <a:prstGeom prst="rect">
            <a:avLst/>
          </a:prstGeom>
        </p:spPr>
      </p:pic>
      <p:pic>
        <p:nvPicPr>
          <p:cNvPr id="19457" name="Picture 4">
            <a:extLst>
              <a:ext uri="{FF2B5EF4-FFF2-40B4-BE49-F238E27FC236}">
                <a16:creationId xmlns:a16="http://schemas.microsoft.com/office/drawing/2014/main" id="{DCA03E77-861C-3C9C-9937-525E23FD445E}"/>
              </a:ext>
            </a:extLst>
          </p:cNvPr>
          <p:cNvPicPr>
            <a:picLocks noChangeAspect="1" noChangeArrowheads="1"/>
          </p:cNvPicPr>
          <p:nvPr/>
        </p:nvPicPr>
        <p:blipFill>
          <a:blip r:embed="rId7"/>
          <a:srcRect/>
          <a:stretch/>
        </p:blipFill>
        <p:spPr bwMode="auto">
          <a:xfrm>
            <a:off x="-4042800" y="1673805"/>
            <a:ext cx="3671237" cy="49503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E63ABF5-1B4A-49AC-BA90-8A0AFDB2E1D0}"/>
              </a:ext>
            </a:extLst>
          </p:cNvPr>
          <p:cNvSpPr txBox="1">
            <a:spLocks/>
          </p:cNvSpPr>
          <p:nvPr/>
        </p:nvSpPr>
        <p:spPr>
          <a:xfrm>
            <a:off x="7053718" y="6912455"/>
            <a:ext cx="4274679" cy="8258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American Typewriter" panose="02090604020004020304" pitchFamily="18" charset="77"/>
              </a:rPr>
              <a:t>SIMILAR APPS</a:t>
            </a:r>
          </a:p>
        </p:txBody>
      </p:sp>
    </p:spTree>
    <p:extLst>
      <p:ext uri="{BB962C8B-B14F-4D97-AF65-F5344CB8AC3E}">
        <p14:creationId xmlns:p14="http://schemas.microsoft.com/office/powerpoint/2010/main" val="3338643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 Same Side Corner Rectangle 23">
            <a:extLst>
              <a:ext uri="{FF2B5EF4-FFF2-40B4-BE49-F238E27FC236}">
                <a16:creationId xmlns:a16="http://schemas.microsoft.com/office/drawing/2014/main" id="{8A3486E7-ADC2-219B-A6F5-852324EBFF25}"/>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 Same Side Corner Rectangle 24">
            <a:extLst>
              <a:ext uri="{FF2B5EF4-FFF2-40B4-BE49-F238E27FC236}">
                <a16:creationId xmlns:a16="http://schemas.microsoft.com/office/drawing/2014/main" id="{345C7F2D-1527-B0C6-6AA7-6A968C98145E}"/>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5AAA4992-1C56-3DC2-62CF-BA4A63A50D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DD3FFF09-329C-156E-D940-F1D37C61D1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AF41F3CE-A5FC-B73E-580E-7D965A08527F}"/>
              </a:ext>
            </a:extLst>
          </p:cNvPr>
          <p:cNvGrpSpPr/>
          <p:nvPr/>
        </p:nvGrpSpPr>
        <p:grpSpPr>
          <a:xfrm>
            <a:off x="6467955" y="7306898"/>
            <a:ext cx="5411954" cy="5532713"/>
            <a:chOff x="6467955" y="1601829"/>
            <a:chExt cx="5411954" cy="5532713"/>
          </a:xfrm>
        </p:grpSpPr>
        <p:grpSp>
          <p:nvGrpSpPr>
            <p:cNvPr id="68" name="Group 67">
              <a:extLst>
                <a:ext uri="{FF2B5EF4-FFF2-40B4-BE49-F238E27FC236}">
                  <a16:creationId xmlns:a16="http://schemas.microsoft.com/office/drawing/2014/main" id="{5BCD8628-956F-36BD-9CF9-E720F86ED8DA}"/>
                </a:ext>
              </a:extLst>
            </p:cNvPr>
            <p:cNvGrpSpPr/>
            <p:nvPr/>
          </p:nvGrpSpPr>
          <p:grpSpPr>
            <a:xfrm>
              <a:off x="6467955" y="1601829"/>
              <a:ext cx="5411954" cy="3600000"/>
              <a:chOff x="6467955" y="1601829"/>
              <a:chExt cx="5411954" cy="3600000"/>
            </a:xfrm>
          </p:grpSpPr>
          <p:sp>
            <p:nvSpPr>
              <p:cNvPr id="70" name="Rounded Rectangle 69">
                <a:extLst>
                  <a:ext uri="{FF2B5EF4-FFF2-40B4-BE49-F238E27FC236}">
                    <a16:creationId xmlns:a16="http://schemas.microsoft.com/office/drawing/2014/main" id="{64F4A012-91D0-AA71-75EA-EDA08BA9ECCE}"/>
                  </a:ext>
                </a:extLst>
              </p:cNvPr>
              <p:cNvSpPr/>
              <p:nvPr/>
            </p:nvSpPr>
            <p:spPr>
              <a:xfrm>
                <a:off x="6467955" y="1601829"/>
                <a:ext cx="2520000" cy="3600000"/>
              </a:xfrm>
              <a:prstGeom prst="round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DCB5660F-5B9D-BB6B-4E42-AF7B33DAEF6F}"/>
                  </a:ext>
                </a:extLst>
              </p:cNvPr>
              <p:cNvSpPr/>
              <p:nvPr/>
            </p:nvSpPr>
            <p:spPr>
              <a:xfrm>
                <a:off x="9359909" y="1601829"/>
                <a:ext cx="2520000" cy="3600000"/>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 name="Picture 68">
              <a:extLst>
                <a:ext uri="{FF2B5EF4-FFF2-40B4-BE49-F238E27FC236}">
                  <a16:creationId xmlns:a16="http://schemas.microsoft.com/office/drawing/2014/main" id="{F541E557-0D8D-7391-F4EC-5B483B92CE69}"/>
                </a:ext>
              </a:extLst>
            </p:cNvPr>
            <p:cNvPicPr>
              <a:picLocks noChangeAspect="1"/>
            </p:cNvPicPr>
            <p:nvPr/>
          </p:nvPicPr>
          <p:blipFill>
            <a:blip r:embed="rId5"/>
            <a:stretch>
              <a:fillRect/>
            </a:stretch>
          </p:blipFill>
          <p:spPr>
            <a:xfrm>
              <a:off x="6580756" y="1948189"/>
              <a:ext cx="5186353" cy="5186353"/>
            </a:xfrm>
            <a:prstGeom prst="rect">
              <a:avLst/>
            </a:prstGeom>
          </p:spPr>
        </p:pic>
      </p:grpSp>
      <p:sp>
        <p:nvSpPr>
          <p:cNvPr id="35" name="TextBox 34">
            <a:extLst>
              <a:ext uri="{FF2B5EF4-FFF2-40B4-BE49-F238E27FC236}">
                <a16:creationId xmlns:a16="http://schemas.microsoft.com/office/drawing/2014/main" id="{1519DD75-098C-2C9E-D174-D24779AA3E81}"/>
              </a:ext>
            </a:extLst>
          </p:cNvPr>
          <p:cNvSpPr txBox="1"/>
          <p:nvPr/>
        </p:nvSpPr>
        <p:spPr>
          <a:xfrm>
            <a:off x="863601" y="1777316"/>
            <a:ext cx="5747996" cy="4339650"/>
          </a:xfrm>
          <a:prstGeom prst="rect">
            <a:avLst/>
          </a:prstGeom>
          <a:noFill/>
        </p:spPr>
        <p:txBody>
          <a:bodyPr wrap="square" anchor="ctr">
            <a:spAutoFit/>
          </a:bodyPr>
          <a:lstStyle/>
          <a:p>
            <a:pPr algn="just" rtl="0">
              <a:spcBef>
                <a:spcPts val="0"/>
              </a:spcBef>
              <a:spcAft>
                <a:spcPts val="0"/>
              </a:spcAft>
            </a:pPr>
            <a:r>
              <a:rPr lang="en-ID" sz="2000" b="0" i="0" u="none" strike="noStrike" dirty="0">
                <a:solidFill>
                  <a:srgbClr val="23013D"/>
                </a:solidFill>
                <a:effectLst/>
                <a:latin typeface="+mj-lt"/>
              </a:rPr>
              <a:t>	Of course, all parties involved want to create new breakthroughs to reduce the frequency of stunting in Indonesia. Various efforts have been made to achieve this. In our group, we take the initiative to differentiate through certain features:</a:t>
            </a:r>
          </a:p>
          <a:p>
            <a:pPr algn="just" rtl="0">
              <a:spcBef>
                <a:spcPts val="0"/>
              </a:spcBef>
              <a:spcAft>
                <a:spcPts val="0"/>
              </a:spcAft>
            </a:pPr>
            <a:endParaRPr lang="en-ID" sz="1900" dirty="0">
              <a:latin typeface="+mj-lt"/>
            </a:endParaRPr>
          </a:p>
          <a:p>
            <a:pPr marL="285750" indent="-285750" algn="just" rtl="0">
              <a:spcBef>
                <a:spcPts val="0"/>
              </a:spcBef>
              <a:spcAft>
                <a:spcPts val="0"/>
              </a:spcAft>
              <a:buFont typeface="Arial" panose="020B0604020202020204" pitchFamily="34" charset="0"/>
              <a:buChar char="•"/>
            </a:pPr>
            <a:r>
              <a:rPr lang="en-ID" sz="1500" b="0" i="0" u="none" strike="noStrike" dirty="0">
                <a:solidFill>
                  <a:srgbClr val="23013D"/>
                </a:solidFill>
                <a:effectLst/>
                <a:latin typeface="+mj-lt"/>
              </a:rPr>
              <a:t>Food scanning feature that shows the nutritional levels contained</a:t>
            </a:r>
          </a:p>
          <a:p>
            <a:pPr marL="285750" indent="-285750" algn="just" rtl="0">
              <a:spcBef>
                <a:spcPts val="0"/>
              </a:spcBef>
              <a:spcAft>
                <a:spcPts val="0"/>
              </a:spcAft>
              <a:buFont typeface="Arial" panose="020B0604020202020204" pitchFamily="34" charset="0"/>
              <a:buChar char="•"/>
            </a:pPr>
            <a:r>
              <a:rPr lang="en-ID" sz="1500" b="0" i="0" u="none" strike="noStrike" dirty="0">
                <a:solidFill>
                  <a:srgbClr val="23013D"/>
                </a:solidFill>
                <a:effectLst/>
                <a:latin typeface="+mj-lt"/>
              </a:rPr>
              <a:t>Article features as a form of education for parents</a:t>
            </a:r>
          </a:p>
          <a:p>
            <a:pPr marL="285750" indent="-285750" algn="just" rtl="0">
              <a:spcBef>
                <a:spcPts val="0"/>
              </a:spcBef>
              <a:spcAft>
                <a:spcPts val="0"/>
              </a:spcAft>
              <a:buFont typeface="Arial" panose="020B0604020202020204" pitchFamily="34" charset="0"/>
              <a:buChar char="•"/>
            </a:pPr>
            <a:r>
              <a:rPr lang="en-ID" sz="1500" b="0" i="0" u="none" strike="noStrike" dirty="0">
                <a:solidFill>
                  <a:srgbClr val="23013D"/>
                </a:solidFill>
                <a:effectLst/>
                <a:latin typeface="+mj-lt"/>
              </a:rPr>
              <a:t>Consultation feature with nutrition experts to obtain constructive recommendations</a:t>
            </a:r>
          </a:p>
          <a:p>
            <a:pPr algn="just" rtl="0">
              <a:spcBef>
                <a:spcPts val="0"/>
              </a:spcBef>
              <a:spcAft>
                <a:spcPts val="0"/>
              </a:spcAft>
            </a:pPr>
            <a:endParaRPr lang="en-ID" sz="1700" b="0" i="0" u="none" strike="noStrike" dirty="0">
              <a:solidFill>
                <a:srgbClr val="23013D"/>
              </a:solidFill>
              <a:effectLst/>
              <a:latin typeface="+mj-lt"/>
            </a:endParaRPr>
          </a:p>
          <a:p>
            <a:pPr algn="just" rtl="0">
              <a:spcBef>
                <a:spcPts val="0"/>
              </a:spcBef>
              <a:spcAft>
                <a:spcPts val="0"/>
              </a:spcAft>
            </a:pPr>
            <a:r>
              <a:rPr lang="en-ID" sz="2000" b="0" i="0" u="none" strike="noStrike" dirty="0">
                <a:solidFill>
                  <a:srgbClr val="23013D"/>
                </a:solidFill>
                <a:effectLst/>
                <a:latin typeface="+mj-lt"/>
              </a:rPr>
              <a:t>	Our group feels that these three points are still rarely found in other product prototypes. The hope is that the features described above will maximize the real reduction in stunting in Indonesia.</a:t>
            </a:r>
            <a:endParaRPr lang="en-ID" sz="2000" b="0" dirty="0">
              <a:effectLst/>
              <a:latin typeface="+mj-lt"/>
            </a:endParaRPr>
          </a:p>
        </p:txBody>
      </p:sp>
      <p:sp>
        <p:nvSpPr>
          <p:cNvPr id="43" name="Oval 42">
            <a:extLst>
              <a:ext uri="{FF2B5EF4-FFF2-40B4-BE49-F238E27FC236}">
                <a16:creationId xmlns:a16="http://schemas.microsoft.com/office/drawing/2014/main" id="{BF2F2D7F-4548-786D-7430-F46DFB0C3431}"/>
              </a:ext>
            </a:extLst>
          </p:cNvPr>
          <p:cNvSpPr>
            <a:spLocks noChangeAspect="1"/>
          </p:cNvSpPr>
          <p:nvPr/>
        </p:nvSpPr>
        <p:spPr>
          <a:xfrm>
            <a:off x="9528395" y="4056549"/>
            <a:ext cx="1800000" cy="1800000"/>
          </a:xfrm>
          <a:prstGeom prst="ellipse">
            <a:avLst/>
          </a:prstGeom>
          <a:solidFill>
            <a:schemeClr val="tx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1FFCFE9-04FB-34BB-3152-F9C6158425EC}"/>
              </a:ext>
            </a:extLst>
          </p:cNvPr>
          <p:cNvSpPr txBox="1"/>
          <p:nvPr/>
        </p:nvSpPr>
        <p:spPr>
          <a:xfrm>
            <a:off x="9528395" y="4599251"/>
            <a:ext cx="1800000" cy="707886"/>
          </a:xfrm>
          <a:prstGeom prst="rect">
            <a:avLst/>
          </a:prstGeom>
          <a:noFill/>
        </p:spPr>
        <p:txBody>
          <a:bodyPr wrap="square" anchor="ctr">
            <a:spAutoFit/>
          </a:bodyPr>
          <a:lstStyle/>
          <a:p>
            <a:pPr algn="ctr"/>
            <a:r>
              <a:rPr lang="en-US" sz="2000" b="1" dirty="0">
                <a:ln w="3175">
                  <a:noFill/>
                </a:ln>
                <a:solidFill>
                  <a:schemeClr val="bg1"/>
                </a:solidFill>
                <a:latin typeface="Calibri" panose="020F0502020204030204" pitchFamily="34" charset="0"/>
                <a:cs typeface="Calibri" panose="020F0502020204030204" pitchFamily="34" charset="0"/>
              </a:rPr>
              <a:t>Stunting Detection</a:t>
            </a:r>
          </a:p>
        </p:txBody>
      </p:sp>
      <p:sp>
        <p:nvSpPr>
          <p:cNvPr id="44" name="Oval 43">
            <a:extLst>
              <a:ext uri="{FF2B5EF4-FFF2-40B4-BE49-F238E27FC236}">
                <a16:creationId xmlns:a16="http://schemas.microsoft.com/office/drawing/2014/main" id="{A0F240E7-DD84-6D56-EC7C-4216E1850957}"/>
              </a:ext>
            </a:extLst>
          </p:cNvPr>
          <p:cNvSpPr>
            <a:spLocks noChangeAspect="1"/>
          </p:cNvSpPr>
          <p:nvPr/>
        </p:nvSpPr>
        <p:spPr>
          <a:xfrm>
            <a:off x="7053717" y="4056549"/>
            <a:ext cx="1800000" cy="1800000"/>
          </a:xfrm>
          <a:prstGeom prst="ellipse">
            <a:avLst/>
          </a:prstGeom>
          <a:solidFill>
            <a:schemeClr val="tx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2D72786-175E-BBE8-87FA-BE88ADCE9281}"/>
              </a:ext>
            </a:extLst>
          </p:cNvPr>
          <p:cNvSpPr txBox="1"/>
          <p:nvPr/>
        </p:nvSpPr>
        <p:spPr>
          <a:xfrm>
            <a:off x="7019464" y="4599251"/>
            <a:ext cx="1834254" cy="707886"/>
          </a:xfrm>
          <a:prstGeom prst="rect">
            <a:avLst/>
          </a:prstGeom>
          <a:noFill/>
        </p:spPr>
        <p:txBody>
          <a:bodyPr wrap="square" anchor="ctr">
            <a:spAutoFit/>
          </a:bodyPr>
          <a:lstStyle/>
          <a:p>
            <a:pPr algn="ctr"/>
            <a:r>
              <a:rPr lang="en-US" sz="2000" b="1" dirty="0">
                <a:solidFill>
                  <a:schemeClr val="bg1"/>
                </a:solidFill>
                <a:latin typeface="Calibri" panose="020F0502020204030204" pitchFamily="34" charset="0"/>
                <a:cs typeface="Calibri" panose="020F0502020204030204" pitchFamily="34" charset="0"/>
              </a:rPr>
              <a:t>Nutrition Monitoring</a:t>
            </a:r>
          </a:p>
        </p:txBody>
      </p:sp>
      <p:sp>
        <p:nvSpPr>
          <p:cNvPr id="42" name="Oval 41">
            <a:extLst>
              <a:ext uri="{FF2B5EF4-FFF2-40B4-BE49-F238E27FC236}">
                <a16:creationId xmlns:a16="http://schemas.microsoft.com/office/drawing/2014/main" id="{67DA0322-03F6-FCB1-F025-DD8B69F868E9}"/>
              </a:ext>
            </a:extLst>
          </p:cNvPr>
          <p:cNvSpPr>
            <a:spLocks noChangeAspect="1"/>
          </p:cNvSpPr>
          <p:nvPr/>
        </p:nvSpPr>
        <p:spPr>
          <a:xfrm>
            <a:off x="8305023" y="1916857"/>
            <a:ext cx="1801954" cy="180195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52F158E-B6A9-F873-FB70-3769D1A40BDD}"/>
              </a:ext>
            </a:extLst>
          </p:cNvPr>
          <p:cNvSpPr txBox="1"/>
          <p:nvPr/>
        </p:nvSpPr>
        <p:spPr>
          <a:xfrm>
            <a:off x="8305022" y="2619755"/>
            <a:ext cx="1801955" cy="400110"/>
          </a:xfrm>
          <a:prstGeom prst="rect">
            <a:avLst/>
          </a:prstGeom>
          <a:noFill/>
        </p:spPr>
        <p:txBody>
          <a:bodyPr wrap="square" anchor="ctr">
            <a:spAutoFit/>
          </a:bodyPr>
          <a:lstStyle/>
          <a:p>
            <a:pPr algn="ctr"/>
            <a:r>
              <a:rPr lang="en-US" sz="2000" b="1" dirty="0">
                <a:latin typeface="Calibri" panose="020F0502020204030204" pitchFamily="34" charset="0"/>
                <a:cs typeface="Calibri" panose="020F0502020204030204" pitchFamily="34" charset="0"/>
              </a:rPr>
              <a:t>Food Scanner</a:t>
            </a:r>
          </a:p>
        </p:txBody>
      </p:sp>
      <p:sp>
        <p:nvSpPr>
          <p:cNvPr id="7" name="Title 1">
            <a:extLst>
              <a:ext uri="{FF2B5EF4-FFF2-40B4-BE49-F238E27FC236}">
                <a16:creationId xmlns:a16="http://schemas.microsoft.com/office/drawing/2014/main" id="{F25230DE-F532-4692-A4DD-6F0F2C8C5689}"/>
              </a:ext>
            </a:extLst>
          </p:cNvPr>
          <p:cNvSpPr txBox="1">
            <a:spLocks/>
          </p:cNvSpPr>
          <p:nvPr/>
        </p:nvSpPr>
        <p:spPr>
          <a:xfrm>
            <a:off x="7053716" y="3534232"/>
            <a:ext cx="4274679" cy="8258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American Typewriter" panose="02090604020004020304" pitchFamily="18" charset="77"/>
              </a:rPr>
              <a:t>SIMILAR APPS</a:t>
            </a:r>
          </a:p>
        </p:txBody>
      </p:sp>
      <p:sp>
        <p:nvSpPr>
          <p:cNvPr id="10" name="Title 1">
            <a:extLst>
              <a:ext uri="{FF2B5EF4-FFF2-40B4-BE49-F238E27FC236}">
                <a16:creationId xmlns:a16="http://schemas.microsoft.com/office/drawing/2014/main" id="{34FF14F8-B92A-B524-B7AD-849E91CC1BD4}"/>
              </a:ext>
            </a:extLst>
          </p:cNvPr>
          <p:cNvSpPr txBox="1">
            <a:spLocks/>
          </p:cNvSpPr>
          <p:nvPr/>
        </p:nvSpPr>
        <p:spPr>
          <a:xfrm>
            <a:off x="2373659" y="-12170"/>
            <a:ext cx="7444679" cy="144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merican Typewriter" panose="02090604020004020304" pitchFamily="18" charset="77"/>
              </a:rPr>
              <a:t>Existing Result</a:t>
            </a:r>
          </a:p>
        </p:txBody>
      </p:sp>
      <p:pic>
        <p:nvPicPr>
          <p:cNvPr id="2" name="Picture 1">
            <a:extLst>
              <a:ext uri="{FF2B5EF4-FFF2-40B4-BE49-F238E27FC236}">
                <a16:creationId xmlns:a16="http://schemas.microsoft.com/office/drawing/2014/main" id="{CFF479E0-EFB5-C1D7-83F3-F749B168AAA1}"/>
              </a:ext>
            </a:extLst>
          </p:cNvPr>
          <p:cNvPicPr>
            <a:picLocks noChangeAspect="1"/>
          </p:cNvPicPr>
          <p:nvPr/>
        </p:nvPicPr>
        <p:blipFill rotWithShape="1">
          <a:blip r:embed="rId6"/>
          <a:srcRect t="38010" b="38613"/>
          <a:stretch/>
        </p:blipFill>
        <p:spPr>
          <a:xfrm>
            <a:off x="-6299523" y="2125413"/>
            <a:ext cx="6223767" cy="1454914"/>
          </a:xfrm>
          <a:prstGeom prst="rect">
            <a:avLst/>
          </a:prstGeom>
        </p:spPr>
      </p:pic>
    </p:spTree>
    <p:extLst>
      <p:ext uri="{BB962C8B-B14F-4D97-AF65-F5344CB8AC3E}">
        <p14:creationId xmlns:p14="http://schemas.microsoft.com/office/powerpoint/2010/main" val="2941455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E35E479-D13D-57A7-051B-765A8C55EFFC}"/>
              </a:ext>
            </a:extLst>
          </p:cNvPr>
          <p:cNvGrpSpPr/>
          <p:nvPr/>
        </p:nvGrpSpPr>
        <p:grpSpPr>
          <a:xfrm>
            <a:off x="-4432191" y="7134542"/>
            <a:ext cx="6584382" cy="5427044"/>
            <a:chOff x="-3626" y="1430956"/>
            <a:chExt cx="6584382" cy="5427044"/>
          </a:xfrm>
        </p:grpSpPr>
        <p:pic>
          <p:nvPicPr>
            <p:cNvPr id="33" name="Picture 32">
              <a:extLst>
                <a:ext uri="{FF2B5EF4-FFF2-40B4-BE49-F238E27FC236}">
                  <a16:creationId xmlns:a16="http://schemas.microsoft.com/office/drawing/2014/main" id="{87696DB2-ED19-B703-152F-334847FFFC0C}"/>
                </a:ext>
              </a:extLst>
            </p:cNvPr>
            <p:cNvPicPr>
              <a:picLocks noChangeAspect="1"/>
            </p:cNvPicPr>
            <p:nvPr/>
          </p:nvPicPr>
          <p:blipFill>
            <a:blip r:embed="rId2"/>
            <a:stretch>
              <a:fillRect/>
            </a:stretch>
          </p:blipFill>
          <p:spPr>
            <a:xfrm>
              <a:off x="-3626" y="1430956"/>
              <a:ext cx="5010395" cy="5427044"/>
            </a:xfrm>
            <a:prstGeom prst="rect">
              <a:avLst/>
            </a:prstGeom>
          </p:spPr>
        </p:pic>
        <p:sp>
          <p:nvSpPr>
            <p:cNvPr id="34" name="Triangle 33">
              <a:extLst>
                <a:ext uri="{FF2B5EF4-FFF2-40B4-BE49-F238E27FC236}">
                  <a16:creationId xmlns:a16="http://schemas.microsoft.com/office/drawing/2014/main" id="{D3B5A0EF-7C0C-3800-C1D4-02D786B2107A}"/>
                </a:ext>
              </a:extLst>
            </p:cNvPr>
            <p:cNvSpPr/>
            <p:nvPr/>
          </p:nvSpPr>
          <p:spPr>
            <a:xfrm>
              <a:off x="4988721" y="5115190"/>
              <a:ext cx="1592035" cy="1742809"/>
            </a:xfrm>
            <a:prstGeom prst="triangle">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E7A0972B-7006-217E-CB13-54AA22C59C1F}"/>
              </a:ext>
            </a:extLst>
          </p:cNvPr>
          <p:cNvGrpSpPr/>
          <p:nvPr/>
        </p:nvGrpSpPr>
        <p:grpSpPr>
          <a:xfrm>
            <a:off x="12841544" y="2074783"/>
            <a:ext cx="5893686" cy="2400657"/>
            <a:chOff x="5366197" y="2401814"/>
            <a:chExt cx="5893686" cy="2400657"/>
          </a:xfrm>
        </p:grpSpPr>
        <p:sp>
          <p:nvSpPr>
            <p:cNvPr id="36" name="TextBox 35">
              <a:extLst>
                <a:ext uri="{FF2B5EF4-FFF2-40B4-BE49-F238E27FC236}">
                  <a16:creationId xmlns:a16="http://schemas.microsoft.com/office/drawing/2014/main" id="{1CCEF31A-EE5B-9235-7058-8505B194DE9C}"/>
                </a:ext>
              </a:extLst>
            </p:cNvPr>
            <p:cNvSpPr txBox="1"/>
            <p:nvPr/>
          </p:nvSpPr>
          <p:spPr>
            <a:xfrm>
              <a:off x="5366197" y="3171255"/>
              <a:ext cx="5850141" cy="1631216"/>
            </a:xfrm>
            <a:prstGeom prst="rect">
              <a:avLst/>
            </a:prstGeom>
            <a:noFill/>
          </p:spPr>
          <p:txBody>
            <a:bodyPr wrap="square">
              <a:spAutoFit/>
            </a:bodyPr>
            <a:lstStyle/>
            <a:p>
              <a:pPr algn="just" rtl="0">
                <a:spcBef>
                  <a:spcPts val="0"/>
                </a:spcBef>
                <a:spcAft>
                  <a:spcPts val="0"/>
                </a:spcAft>
              </a:pPr>
              <a:r>
                <a:rPr lang="en-US" sz="2000" dirty="0">
                  <a:latin typeface="+mj-lt"/>
                </a:rPr>
                <a:t>provides recommendations for balanced menus and nutritious food recipes according to the nutritional status data entered. Users can also obtain information regarding the urgency of certain nutritional intake for children's optimal growth.</a:t>
              </a:r>
            </a:p>
          </p:txBody>
        </p:sp>
        <p:sp>
          <p:nvSpPr>
            <p:cNvPr id="37" name="TextBox 36">
              <a:extLst>
                <a:ext uri="{FF2B5EF4-FFF2-40B4-BE49-F238E27FC236}">
                  <a16:creationId xmlns:a16="http://schemas.microsoft.com/office/drawing/2014/main" id="{A336AB44-207A-E791-B46C-24949EE92FEE}"/>
                </a:ext>
              </a:extLst>
            </p:cNvPr>
            <p:cNvSpPr txBox="1"/>
            <p:nvPr/>
          </p:nvSpPr>
          <p:spPr>
            <a:xfrm>
              <a:off x="5366197" y="2401814"/>
              <a:ext cx="5893686" cy="769441"/>
            </a:xfrm>
            <a:prstGeom prst="rect">
              <a:avLst/>
            </a:prstGeom>
            <a:noFill/>
          </p:spPr>
          <p:txBody>
            <a:bodyPr wrap="square">
              <a:spAutoFit/>
            </a:bodyPr>
            <a:lstStyle/>
            <a:p>
              <a:pPr rtl="0">
                <a:spcBef>
                  <a:spcPts val="0"/>
                </a:spcBef>
                <a:spcAft>
                  <a:spcPts val="0"/>
                </a:spcAft>
              </a:pPr>
              <a:r>
                <a:rPr lang="en-ID" sz="4400" b="0" i="0" u="none" strike="noStrike" dirty="0">
                  <a:effectLst/>
                  <a:latin typeface="American Typewriter" panose="02090604020004020304" pitchFamily="18" charset="77"/>
                </a:rPr>
                <a:t>Nutrition Monitoring</a:t>
              </a:r>
              <a:endParaRPr lang="en-ID" sz="4400" b="0" dirty="0">
                <a:effectLst/>
                <a:latin typeface="American Typewriter" panose="02090604020004020304" pitchFamily="18" charset="77"/>
              </a:endParaRPr>
            </a:p>
          </p:txBody>
        </p:sp>
      </p:grpSp>
      <p:sp>
        <p:nvSpPr>
          <p:cNvPr id="14" name="Round Same Side Corner Rectangle 13">
            <a:extLst>
              <a:ext uri="{FF2B5EF4-FFF2-40B4-BE49-F238E27FC236}">
                <a16:creationId xmlns:a16="http://schemas.microsoft.com/office/drawing/2014/main" id="{186D6CB7-D046-88C6-0A92-FE494F5A1F35}"/>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 Side Corner Rectangle 14">
            <a:extLst>
              <a:ext uri="{FF2B5EF4-FFF2-40B4-BE49-F238E27FC236}">
                <a16:creationId xmlns:a16="http://schemas.microsoft.com/office/drawing/2014/main" id="{6DF7E8AC-AAEE-C1F0-30F6-C954FB524F04}"/>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1E6BDA26-7986-3FD9-61B1-682AE05B72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0940C59-2A34-812F-C3AF-86C860EB19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42BACD05-D5FD-6D73-BD10-A18E3C18644A}"/>
              </a:ext>
            </a:extLst>
          </p:cNvPr>
          <p:cNvGrpSpPr/>
          <p:nvPr/>
        </p:nvGrpSpPr>
        <p:grpSpPr>
          <a:xfrm>
            <a:off x="6467955" y="1601829"/>
            <a:ext cx="5411954" cy="5532713"/>
            <a:chOff x="6467955" y="1601829"/>
            <a:chExt cx="5411954" cy="5532713"/>
          </a:xfrm>
        </p:grpSpPr>
        <p:grpSp>
          <p:nvGrpSpPr>
            <p:cNvPr id="26" name="Group 25">
              <a:extLst>
                <a:ext uri="{FF2B5EF4-FFF2-40B4-BE49-F238E27FC236}">
                  <a16:creationId xmlns:a16="http://schemas.microsoft.com/office/drawing/2014/main" id="{3C29F9D6-9DF3-557F-213D-4E1316E75CBF}"/>
                </a:ext>
              </a:extLst>
            </p:cNvPr>
            <p:cNvGrpSpPr/>
            <p:nvPr/>
          </p:nvGrpSpPr>
          <p:grpSpPr>
            <a:xfrm>
              <a:off x="6467955" y="1601829"/>
              <a:ext cx="5411954" cy="3600000"/>
              <a:chOff x="6467955" y="1601829"/>
              <a:chExt cx="5411954" cy="3600000"/>
            </a:xfrm>
          </p:grpSpPr>
          <p:sp>
            <p:nvSpPr>
              <p:cNvPr id="21" name="Rounded Rectangle 20">
                <a:extLst>
                  <a:ext uri="{FF2B5EF4-FFF2-40B4-BE49-F238E27FC236}">
                    <a16:creationId xmlns:a16="http://schemas.microsoft.com/office/drawing/2014/main" id="{35BCC92D-1450-711D-668F-C7661B18E57D}"/>
                  </a:ext>
                </a:extLst>
              </p:cNvPr>
              <p:cNvSpPr/>
              <p:nvPr/>
            </p:nvSpPr>
            <p:spPr>
              <a:xfrm>
                <a:off x="6467955" y="1601829"/>
                <a:ext cx="2520000" cy="3600000"/>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FC56840-BEF0-7D82-3F3F-801D9EBBFA38}"/>
                  </a:ext>
                </a:extLst>
              </p:cNvPr>
              <p:cNvSpPr/>
              <p:nvPr/>
            </p:nvSpPr>
            <p:spPr>
              <a:xfrm>
                <a:off x="9359909" y="1601829"/>
                <a:ext cx="2520000" cy="3600000"/>
              </a:xfrm>
              <a:prstGeom prst="roundRect">
                <a:avLst/>
              </a:prstGeom>
              <a:blipFill dpi="0" rotWithShape="1">
                <a:blip r:embed="rId6"/>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EADD3D-59D5-8B25-F5E3-BA54AD006C79}"/>
                </a:ext>
              </a:extLst>
            </p:cNvPr>
            <p:cNvPicPr>
              <a:picLocks noChangeAspect="1"/>
            </p:cNvPicPr>
            <p:nvPr/>
          </p:nvPicPr>
          <p:blipFill>
            <a:blip r:embed="rId7"/>
            <a:stretch>
              <a:fillRect/>
            </a:stretch>
          </p:blipFill>
          <p:spPr>
            <a:xfrm>
              <a:off x="6580756" y="1948189"/>
              <a:ext cx="5186353" cy="5186353"/>
            </a:xfrm>
            <a:prstGeom prst="rect">
              <a:avLst/>
            </a:prstGeom>
            <a:effectLst>
              <a:outerShdw blurRad="67596" dist="38100" algn="l" rotWithShape="0">
                <a:prstClr val="black">
                  <a:alpha val="47000"/>
                </a:prstClr>
              </a:outerShdw>
            </a:effectLst>
          </p:spPr>
        </p:pic>
      </p:grpSp>
      <p:sp>
        <p:nvSpPr>
          <p:cNvPr id="9" name="TextBox 8">
            <a:extLst>
              <a:ext uri="{FF2B5EF4-FFF2-40B4-BE49-F238E27FC236}">
                <a16:creationId xmlns:a16="http://schemas.microsoft.com/office/drawing/2014/main" id="{636ED2D5-34F9-EBC2-0DDC-5D8BABC15F36}"/>
              </a:ext>
            </a:extLst>
          </p:cNvPr>
          <p:cNvSpPr txBox="1"/>
          <p:nvPr/>
        </p:nvSpPr>
        <p:spPr>
          <a:xfrm>
            <a:off x="1279670" y="3194179"/>
            <a:ext cx="4743830" cy="1323439"/>
          </a:xfrm>
          <a:prstGeom prst="rect">
            <a:avLst/>
          </a:prstGeom>
          <a:noFill/>
        </p:spPr>
        <p:txBody>
          <a:bodyPr wrap="square">
            <a:spAutoFit/>
          </a:bodyPr>
          <a:lstStyle/>
          <a:p>
            <a:r>
              <a:rPr lang="en-ID" sz="2000" dirty="0">
                <a:latin typeface="+mj-lt"/>
              </a:rPr>
              <a:t>I</a:t>
            </a:r>
            <a:r>
              <a:rPr lang="en-ID" sz="2000" b="0" i="0" u="none" strike="noStrike" dirty="0">
                <a:effectLst/>
                <a:latin typeface="+mj-lt"/>
              </a:rPr>
              <a:t>s an innovative project that aims to overcome the problem of stunting in Indonesian children through a combination of technology and nutrition education.</a:t>
            </a:r>
            <a:endParaRPr lang="en-ID" sz="2000" b="0" dirty="0">
              <a:effectLst/>
              <a:latin typeface="+mj-lt"/>
            </a:endParaRPr>
          </a:p>
        </p:txBody>
      </p:sp>
      <p:pic>
        <p:nvPicPr>
          <p:cNvPr id="3" name="Picture 2">
            <a:extLst>
              <a:ext uri="{FF2B5EF4-FFF2-40B4-BE49-F238E27FC236}">
                <a16:creationId xmlns:a16="http://schemas.microsoft.com/office/drawing/2014/main" id="{1D39B239-4E84-93FF-31C6-ACF48CC314E6}"/>
              </a:ext>
            </a:extLst>
          </p:cNvPr>
          <p:cNvPicPr>
            <a:picLocks noChangeAspect="1"/>
          </p:cNvPicPr>
          <p:nvPr/>
        </p:nvPicPr>
        <p:blipFill rotWithShape="1">
          <a:blip r:embed="rId8"/>
          <a:srcRect t="38010" b="38613"/>
          <a:stretch/>
        </p:blipFill>
        <p:spPr>
          <a:xfrm>
            <a:off x="312317" y="2340382"/>
            <a:ext cx="4436989" cy="1037224"/>
          </a:xfrm>
          <a:prstGeom prst="rect">
            <a:avLst/>
          </a:prstGeom>
        </p:spPr>
      </p:pic>
    </p:spTree>
    <p:extLst>
      <p:ext uri="{BB962C8B-B14F-4D97-AF65-F5344CB8AC3E}">
        <p14:creationId xmlns:p14="http://schemas.microsoft.com/office/powerpoint/2010/main" val="279864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18EF86EF-1B27-99DE-3F69-63E7973D58E0}"/>
              </a:ext>
            </a:extLst>
          </p:cNvPr>
          <p:cNvPicPr>
            <a:picLocks noChangeAspect="1"/>
          </p:cNvPicPr>
          <p:nvPr/>
        </p:nvPicPr>
        <p:blipFill>
          <a:blip r:embed="rId2"/>
          <a:stretch>
            <a:fillRect/>
          </a:stretch>
        </p:blipFill>
        <p:spPr>
          <a:xfrm flipH="1">
            <a:off x="647583" y="7127257"/>
            <a:ext cx="4151870" cy="4151870"/>
          </a:xfrm>
          <a:prstGeom prst="rect">
            <a:avLst/>
          </a:prstGeom>
        </p:spPr>
      </p:pic>
      <p:pic>
        <p:nvPicPr>
          <p:cNvPr id="27" name="Picture 26">
            <a:extLst>
              <a:ext uri="{FF2B5EF4-FFF2-40B4-BE49-F238E27FC236}">
                <a16:creationId xmlns:a16="http://schemas.microsoft.com/office/drawing/2014/main" id="{2BD86390-D1E7-05AC-352D-02E4910B777A}"/>
              </a:ext>
            </a:extLst>
          </p:cNvPr>
          <p:cNvPicPr>
            <a:picLocks noChangeAspect="1"/>
          </p:cNvPicPr>
          <p:nvPr/>
        </p:nvPicPr>
        <p:blipFill rotWithShape="1">
          <a:blip r:embed="rId3"/>
          <a:srcRect t="25263"/>
          <a:stretch/>
        </p:blipFill>
        <p:spPr>
          <a:xfrm>
            <a:off x="-898345" y="6858000"/>
            <a:ext cx="3621863" cy="4061351"/>
          </a:xfrm>
          <a:prstGeom prst="rect">
            <a:avLst/>
          </a:prstGeom>
        </p:spPr>
      </p:pic>
      <p:grpSp>
        <p:nvGrpSpPr>
          <p:cNvPr id="29" name="Group 28">
            <a:extLst>
              <a:ext uri="{FF2B5EF4-FFF2-40B4-BE49-F238E27FC236}">
                <a16:creationId xmlns:a16="http://schemas.microsoft.com/office/drawing/2014/main" id="{E51DBED2-4FB2-6F93-2617-20DC351FAA96}"/>
              </a:ext>
            </a:extLst>
          </p:cNvPr>
          <p:cNvGrpSpPr/>
          <p:nvPr/>
        </p:nvGrpSpPr>
        <p:grpSpPr>
          <a:xfrm>
            <a:off x="-7492116" y="2259449"/>
            <a:ext cx="7150888" cy="2339102"/>
            <a:chOff x="226010" y="1658054"/>
            <a:chExt cx="7150888" cy="2339102"/>
          </a:xfrm>
        </p:grpSpPr>
        <p:sp>
          <p:nvSpPr>
            <p:cNvPr id="30" name="TextBox 29">
              <a:extLst>
                <a:ext uri="{FF2B5EF4-FFF2-40B4-BE49-F238E27FC236}">
                  <a16:creationId xmlns:a16="http://schemas.microsoft.com/office/drawing/2014/main" id="{944632DA-CBBF-9DF9-5540-E02BE5BF415F}"/>
                </a:ext>
              </a:extLst>
            </p:cNvPr>
            <p:cNvSpPr txBox="1"/>
            <p:nvPr/>
          </p:nvSpPr>
          <p:spPr>
            <a:xfrm>
              <a:off x="226011" y="2365940"/>
              <a:ext cx="5589276" cy="1631216"/>
            </a:xfrm>
            <a:prstGeom prst="rect">
              <a:avLst/>
            </a:prstGeom>
            <a:noFill/>
          </p:spPr>
          <p:txBody>
            <a:bodyPr wrap="square">
              <a:spAutoFit/>
            </a:bodyPr>
            <a:lstStyle/>
            <a:p>
              <a:pPr algn="just" rtl="0">
                <a:spcBef>
                  <a:spcPts val="0"/>
                </a:spcBef>
                <a:spcAft>
                  <a:spcPts val="0"/>
                </a:spcAft>
              </a:pPr>
              <a:r>
                <a:rPr lang="en-ID" sz="2000" b="0" i="0" u="none" strike="noStrike" dirty="0">
                  <a:effectLst/>
                  <a:latin typeface="+mj-lt"/>
                </a:rPr>
                <a:t>Provides recommendations for balanced menus and nutritious food recipes according to the nutritional status data entered. Users can also obtain information regarding the urgency of certain nutritional intake for children's optimal growth.</a:t>
              </a:r>
              <a:endParaRPr lang="en-ID" sz="2000" b="0" dirty="0">
                <a:effectLst/>
                <a:latin typeface="+mj-lt"/>
              </a:endParaRPr>
            </a:p>
          </p:txBody>
        </p:sp>
        <p:sp>
          <p:nvSpPr>
            <p:cNvPr id="31" name="TextBox 30">
              <a:extLst>
                <a:ext uri="{FF2B5EF4-FFF2-40B4-BE49-F238E27FC236}">
                  <a16:creationId xmlns:a16="http://schemas.microsoft.com/office/drawing/2014/main" id="{12EC6E75-4F13-FCE6-CDBD-E12D277C19F9}"/>
                </a:ext>
              </a:extLst>
            </p:cNvPr>
            <p:cNvSpPr txBox="1"/>
            <p:nvPr/>
          </p:nvSpPr>
          <p:spPr>
            <a:xfrm>
              <a:off x="226010" y="1658054"/>
              <a:ext cx="7150888" cy="707886"/>
            </a:xfrm>
            <a:prstGeom prst="rect">
              <a:avLst/>
            </a:prstGeom>
            <a:noFill/>
          </p:spPr>
          <p:txBody>
            <a:bodyPr wrap="square">
              <a:spAutoFit/>
            </a:bodyPr>
            <a:lstStyle/>
            <a:p>
              <a:pPr rtl="0">
                <a:spcBef>
                  <a:spcPts val="0"/>
                </a:spcBef>
                <a:spcAft>
                  <a:spcPts val="0"/>
                </a:spcAft>
              </a:pPr>
              <a:r>
                <a:rPr lang="en-ID" sz="4000" b="0" i="0" u="none" strike="noStrike" dirty="0">
                  <a:effectLst/>
                  <a:latin typeface="American Typewriter" panose="02090604020004020304" pitchFamily="18" charset="77"/>
                </a:rPr>
                <a:t>Recommendations Feature</a:t>
              </a:r>
              <a:endParaRPr lang="en-ID" sz="4000" b="0" dirty="0">
                <a:effectLst/>
                <a:latin typeface="American Typewriter" panose="02090604020004020304" pitchFamily="18" charset="77"/>
              </a:endParaRPr>
            </a:p>
          </p:txBody>
        </p:sp>
      </p:grpSp>
      <p:grpSp>
        <p:nvGrpSpPr>
          <p:cNvPr id="34" name="Group 33">
            <a:extLst>
              <a:ext uri="{FF2B5EF4-FFF2-40B4-BE49-F238E27FC236}">
                <a16:creationId xmlns:a16="http://schemas.microsoft.com/office/drawing/2014/main" id="{709F61C2-C88D-9137-2307-A025987A4E68}"/>
              </a:ext>
            </a:extLst>
          </p:cNvPr>
          <p:cNvGrpSpPr/>
          <p:nvPr/>
        </p:nvGrpSpPr>
        <p:grpSpPr>
          <a:xfrm>
            <a:off x="6467955" y="7216565"/>
            <a:ext cx="5411954" cy="5532713"/>
            <a:chOff x="6467955" y="1601829"/>
            <a:chExt cx="5411954" cy="5532713"/>
          </a:xfrm>
        </p:grpSpPr>
        <p:grpSp>
          <p:nvGrpSpPr>
            <p:cNvPr id="35" name="Group 34">
              <a:extLst>
                <a:ext uri="{FF2B5EF4-FFF2-40B4-BE49-F238E27FC236}">
                  <a16:creationId xmlns:a16="http://schemas.microsoft.com/office/drawing/2014/main" id="{A8218310-3C47-98EE-DE05-359E0C82A6D4}"/>
                </a:ext>
              </a:extLst>
            </p:cNvPr>
            <p:cNvGrpSpPr/>
            <p:nvPr/>
          </p:nvGrpSpPr>
          <p:grpSpPr>
            <a:xfrm>
              <a:off x="6467955" y="1601829"/>
              <a:ext cx="5411954" cy="3600000"/>
              <a:chOff x="6467955" y="1601829"/>
              <a:chExt cx="5411954" cy="3600000"/>
            </a:xfrm>
          </p:grpSpPr>
          <p:sp>
            <p:nvSpPr>
              <p:cNvPr id="37" name="Rounded Rectangle 36">
                <a:extLst>
                  <a:ext uri="{FF2B5EF4-FFF2-40B4-BE49-F238E27FC236}">
                    <a16:creationId xmlns:a16="http://schemas.microsoft.com/office/drawing/2014/main" id="{5C87E6BC-EDEB-823C-CFF8-D8D5122C6AC7}"/>
                  </a:ext>
                </a:extLst>
              </p:cNvPr>
              <p:cNvSpPr/>
              <p:nvPr/>
            </p:nvSpPr>
            <p:spPr>
              <a:xfrm>
                <a:off x="6467955" y="1601829"/>
                <a:ext cx="2520000" cy="3600000"/>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63A48B2-8C81-0FDC-A724-1D43403E61E3}"/>
                  </a:ext>
                </a:extLst>
              </p:cNvPr>
              <p:cNvSpPr/>
              <p:nvPr/>
            </p:nvSpPr>
            <p:spPr>
              <a:xfrm>
                <a:off x="9359909" y="1601829"/>
                <a:ext cx="2520000" cy="3600000"/>
              </a:xfrm>
              <a:prstGeom prst="roundRect">
                <a:avLst/>
              </a:prstGeom>
              <a:blipFill dpi="0" rotWithShape="1">
                <a:blip r:embed="rId5"/>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a:extLst>
                <a:ext uri="{FF2B5EF4-FFF2-40B4-BE49-F238E27FC236}">
                  <a16:creationId xmlns:a16="http://schemas.microsoft.com/office/drawing/2014/main" id="{55F7C458-7D2F-8816-4CAF-ED8172F7FD27}"/>
                </a:ext>
              </a:extLst>
            </p:cNvPr>
            <p:cNvPicPr>
              <a:picLocks noChangeAspect="1"/>
            </p:cNvPicPr>
            <p:nvPr/>
          </p:nvPicPr>
          <p:blipFill>
            <a:blip r:embed="rId6"/>
            <a:stretch>
              <a:fillRect/>
            </a:stretch>
          </p:blipFill>
          <p:spPr>
            <a:xfrm>
              <a:off x="6580756" y="1948189"/>
              <a:ext cx="5186353" cy="5186353"/>
            </a:xfrm>
            <a:prstGeom prst="rect">
              <a:avLst/>
            </a:prstGeom>
          </p:spPr>
        </p:pic>
      </p:grpSp>
      <p:grpSp>
        <p:nvGrpSpPr>
          <p:cNvPr id="45" name="Group 44">
            <a:extLst>
              <a:ext uri="{FF2B5EF4-FFF2-40B4-BE49-F238E27FC236}">
                <a16:creationId xmlns:a16="http://schemas.microsoft.com/office/drawing/2014/main" id="{B5CB275A-0D9F-C78D-B722-06244E4B8D0A}"/>
              </a:ext>
            </a:extLst>
          </p:cNvPr>
          <p:cNvGrpSpPr/>
          <p:nvPr/>
        </p:nvGrpSpPr>
        <p:grpSpPr>
          <a:xfrm>
            <a:off x="-3626" y="1430956"/>
            <a:ext cx="6584382" cy="5427044"/>
            <a:chOff x="-3626" y="1430956"/>
            <a:chExt cx="6584382" cy="5427044"/>
          </a:xfrm>
        </p:grpSpPr>
        <p:pic>
          <p:nvPicPr>
            <p:cNvPr id="43" name="Picture 42">
              <a:extLst>
                <a:ext uri="{FF2B5EF4-FFF2-40B4-BE49-F238E27FC236}">
                  <a16:creationId xmlns:a16="http://schemas.microsoft.com/office/drawing/2014/main" id="{98BEE514-A827-95C3-814C-43EE6E45F76E}"/>
                </a:ext>
              </a:extLst>
            </p:cNvPr>
            <p:cNvPicPr>
              <a:picLocks noChangeAspect="1"/>
            </p:cNvPicPr>
            <p:nvPr/>
          </p:nvPicPr>
          <p:blipFill>
            <a:blip r:embed="rId7"/>
            <a:stretch>
              <a:fillRect/>
            </a:stretch>
          </p:blipFill>
          <p:spPr>
            <a:xfrm>
              <a:off x="-3626" y="1430956"/>
              <a:ext cx="5010395" cy="5427044"/>
            </a:xfrm>
            <a:prstGeom prst="rect">
              <a:avLst/>
            </a:prstGeom>
          </p:spPr>
        </p:pic>
        <p:sp>
          <p:nvSpPr>
            <p:cNvPr id="44" name="Triangle 43">
              <a:extLst>
                <a:ext uri="{FF2B5EF4-FFF2-40B4-BE49-F238E27FC236}">
                  <a16:creationId xmlns:a16="http://schemas.microsoft.com/office/drawing/2014/main" id="{D7200821-977F-25B2-3250-53F834316422}"/>
                </a:ext>
              </a:extLst>
            </p:cNvPr>
            <p:cNvSpPr/>
            <p:nvPr/>
          </p:nvSpPr>
          <p:spPr>
            <a:xfrm>
              <a:off x="4988721" y="5115190"/>
              <a:ext cx="1592035" cy="1742809"/>
            </a:xfrm>
            <a:prstGeom prst="triangle">
              <a:avLst>
                <a:gd name="adj" fmla="val 0"/>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ound Same Side Corner Rectangle 9">
            <a:extLst>
              <a:ext uri="{FF2B5EF4-FFF2-40B4-BE49-F238E27FC236}">
                <a16:creationId xmlns:a16="http://schemas.microsoft.com/office/drawing/2014/main" id="{A3587295-8DB2-F6EF-9EBF-5F9D3776F763}"/>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a:extLst>
              <a:ext uri="{FF2B5EF4-FFF2-40B4-BE49-F238E27FC236}">
                <a16:creationId xmlns:a16="http://schemas.microsoft.com/office/drawing/2014/main" id="{331724E6-23C3-FC7F-AB56-E5AFD0BEED93}"/>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5CF1B044-8A3E-3DAF-F422-0678D181A1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08AB7A5-81E9-7D58-D81F-20F57E2E1DA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C7C315F3-3C74-FCA9-A633-52E863702A8F}"/>
              </a:ext>
            </a:extLst>
          </p:cNvPr>
          <p:cNvGrpSpPr/>
          <p:nvPr/>
        </p:nvGrpSpPr>
        <p:grpSpPr>
          <a:xfrm>
            <a:off x="5391777" y="2072744"/>
            <a:ext cx="5893686" cy="2400657"/>
            <a:chOff x="5366197" y="2401814"/>
            <a:chExt cx="5893686" cy="2400657"/>
          </a:xfrm>
        </p:grpSpPr>
        <p:sp>
          <p:nvSpPr>
            <p:cNvPr id="50" name="TextBox 49">
              <a:extLst>
                <a:ext uri="{FF2B5EF4-FFF2-40B4-BE49-F238E27FC236}">
                  <a16:creationId xmlns:a16="http://schemas.microsoft.com/office/drawing/2014/main" id="{0009638A-4929-6F23-D063-F642792796B8}"/>
                </a:ext>
              </a:extLst>
            </p:cNvPr>
            <p:cNvSpPr txBox="1"/>
            <p:nvPr/>
          </p:nvSpPr>
          <p:spPr>
            <a:xfrm>
              <a:off x="5366197" y="3171255"/>
              <a:ext cx="5850141" cy="1631216"/>
            </a:xfrm>
            <a:prstGeom prst="rect">
              <a:avLst/>
            </a:prstGeom>
            <a:noFill/>
          </p:spPr>
          <p:txBody>
            <a:bodyPr wrap="square">
              <a:spAutoFit/>
            </a:bodyPr>
            <a:lstStyle/>
            <a:p>
              <a:pPr algn="just" rtl="0">
                <a:spcBef>
                  <a:spcPts val="0"/>
                </a:spcBef>
                <a:spcAft>
                  <a:spcPts val="0"/>
                </a:spcAft>
              </a:pPr>
              <a:r>
                <a:rPr lang="en-US" sz="2000" dirty="0">
                  <a:latin typeface="+mj-lt"/>
                </a:rPr>
                <a:t>provides recommendations for balanced menus and nutritious food recipes according to the nutritional status data entered. Users can also obtain information regarding the urgency of certain nutritional intake for children's optimal growth.</a:t>
              </a:r>
            </a:p>
          </p:txBody>
        </p:sp>
        <p:sp>
          <p:nvSpPr>
            <p:cNvPr id="51" name="TextBox 50">
              <a:extLst>
                <a:ext uri="{FF2B5EF4-FFF2-40B4-BE49-F238E27FC236}">
                  <a16:creationId xmlns:a16="http://schemas.microsoft.com/office/drawing/2014/main" id="{46DE61F9-B2DD-401F-1CB8-B52B3BA41A91}"/>
                </a:ext>
              </a:extLst>
            </p:cNvPr>
            <p:cNvSpPr txBox="1"/>
            <p:nvPr/>
          </p:nvSpPr>
          <p:spPr>
            <a:xfrm>
              <a:off x="5366197" y="2401814"/>
              <a:ext cx="5893686" cy="769441"/>
            </a:xfrm>
            <a:prstGeom prst="rect">
              <a:avLst/>
            </a:prstGeom>
            <a:noFill/>
          </p:spPr>
          <p:txBody>
            <a:bodyPr wrap="square">
              <a:spAutoFit/>
            </a:bodyPr>
            <a:lstStyle/>
            <a:p>
              <a:pPr rtl="0">
                <a:spcBef>
                  <a:spcPts val="0"/>
                </a:spcBef>
                <a:spcAft>
                  <a:spcPts val="0"/>
                </a:spcAft>
              </a:pPr>
              <a:r>
                <a:rPr lang="en-ID" sz="4400" b="0" i="0" u="none" strike="noStrike" dirty="0">
                  <a:effectLst/>
                  <a:latin typeface="American Typewriter" panose="02090604020004020304" pitchFamily="18" charset="77"/>
                </a:rPr>
                <a:t>Nutrition Monitoring</a:t>
              </a:r>
              <a:endParaRPr lang="en-ID" sz="4400" b="0" dirty="0">
                <a:effectLst/>
                <a:latin typeface="American Typewriter" panose="02090604020004020304" pitchFamily="18" charset="77"/>
              </a:endParaRPr>
            </a:p>
          </p:txBody>
        </p:sp>
      </p:grpSp>
      <p:sp>
        <p:nvSpPr>
          <p:cNvPr id="33" name="Rectangle 32">
            <a:extLst>
              <a:ext uri="{FF2B5EF4-FFF2-40B4-BE49-F238E27FC236}">
                <a16:creationId xmlns:a16="http://schemas.microsoft.com/office/drawing/2014/main" id="{187353C8-4D30-DA6B-F370-2C422930B075}"/>
              </a:ext>
            </a:extLst>
          </p:cNvPr>
          <p:cNvSpPr>
            <a:spLocks noChangeAspect="1"/>
          </p:cNvSpPr>
          <p:nvPr/>
        </p:nvSpPr>
        <p:spPr>
          <a:xfrm>
            <a:off x="12253939" y="2259450"/>
            <a:ext cx="7205132" cy="4598550"/>
          </a:xfrm>
          <a:prstGeom prst="rect">
            <a:avLst/>
          </a:prstGeom>
          <a:blipFill dpi="0" rotWithShape="1">
            <a:blip r:embed="rId10"/>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A1B9ADF-AA03-D7AB-AF9D-B16298BDC2D1}"/>
              </a:ext>
            </a:extLst>
          </p:cNvPr>
          <p:cNvPicPr>
            <a:picLocks noChangeAspect="1"/>
          </p:cNvPicPr>
          <p:nvPr/>
        </p:nvPicPr>
        <p:blipFill rotWithShape="1">
          <a:blip r:embed="rId11"/>
          <a:srcRect t="38010" b="38613"/>
          <a:stretch/>
        </p:blipFill>
        <p:spPr>
          <a:xfrm>
            <a:off x="4462636" y="311024"/>
            <a:ext cx="3266728" cy="763655"/>
          </a:xfrm>
          <a:prstGeom prst="rect">
            <a:avLst/>
          </a:prstGeom>
        </p:spPr>
      </p:pic>
    </p:spTree>
    <p:extLst>
      <p:ext uri="{BB962C8B-B14F-4D97-AF65-F5344CB8AC3E}">
        <p14:creationId xmlns:p14="http://schemas.microsoft.com/office/powerpoint/2010/main" val="904130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707D93-FA59-F061-5101-793CC08C8C22}"/>
              </a:ext>
            </a:extLst>
          </p:cNvPr>
          <p:cNvSpPr/>
          <p:nvPr/>
        </p:nvSpPr>
        <p:spPr>
          <a:xfrm>
            <a:off x="-7060352" y="0"/>
            <a:ext cx="2061571" cy="6870170"/>
          </a:xfrm>
          <a:prstGeom prst="rect">
            <a:avLst/>
          </a:prstGeom>
          <a:blipFill dpi="0" rotWithShape="1">
            <a:blip r:embed="rId2"/>
            <a:srcRect/>
            <a:tile tx="-336550" ty="-228600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82EC8BD-E9B9-2BC7-BCE7-CB0D2B2C9F02}"/>
              </a:ext>
            </a:extLst>
          </p:cNvPr>
          <p:cNvGrpSpPr/>
          <p:nvPr/>
        </p:nvGrpSpPr>
        <p:grpSpPr>
          <a:xfrm>
            <a:off x="226010" y="2259449"/>
            <a:ext cx="7150888" cy="2339102"/>
            <a:chOff x="226010" y="1658054"/>
            <a:chExt cx="7150888" cy="2339102"/>
          </a:xfrm>
        </p:grpSpPr>
        <p:sp>
          <p:nvSpPr>
            <p:cNvPr id="15" name="TextBox 14">
              <a:extLst>
                <a:ext uri="{FF2B5EF4-FFF2-40B4-BE49-F238E27FC236}">
                  <a16:creationId xmlns:a16="http://schemas.microsoft.com/office/drawing/2014/main" id="{2C184689-2498-FFAE-B6A5-3A4162785B6A}"/>
                </a:ext>
              </a:extLst>
            </p:cNvPr>
            <p:cNvSpPr txBox="1"/>
            <p:nvPr/>
          </p:nvSpPr>
          <p:spPr>
            <a:xfrm>
              <a:off x="226011" y="2365940"/>
              <a:ext cx="5589276" cy="1631216"/>
            </a:xfrm>
            <a:prstGeom prst="rect">
              <a:avLst/>
            </a:prstGeom>
            <a:noFill/>
          </p:spPr>
          <p:txBody>
            <a:bodyPr wrap="square">
              <a:spAutoFit/>
            </a:bodyPr>
            <a:lstStyle/>
            <a:p>
              <a:pPr algn="just" rtl="0">
                <a:spcBef>
                  <a:spcPts val="0"/>
                </a:spcBef>
                <a:spcAft>
                  <a:spcPts val="0"/>
                </a:spcAft>
              </a:pPr>
              <a:r>
                <a:rPr lang="en-ID" sz="2000" b="0" i="0" u="none" strike="noStrike" dirty="0">
                  <a:effectLst/>
                  <a:latin typeface="+mj-lt"/>
                </a:rPr>
                <a:t>Provides recommendations for balanced menus and nutritious food recipes according to the nutritional status data entered. Users can also obtain information regarding the urgency of certain nutritional intake for children's optimal growth.</a:t>
              </a:r>
              <a:endParaRPr lang="en-ID" sz="2000" b="0" dirty="0">
                <a:effectLst/>
                <a:latin typeface="+mj-lt"/>
              </a:endParaRPr>
            </a:p>
          </p:txBody>
        </p:sp>
        <p:sp>
          <p:nvSpPr>
            <p:cNvPr id="17" name="TextBox 16">
              <a:extLst>
                <a:ext uri="{FF2B5EF4-FFF2-40B4-BE49-F238E27FC236}">
                  <a16:creationId xmlns:a16="http://schemas.microsoft.com/office/drawing/2014/main" id="{FE2A40AD-9FEC-E3FA-D468-123228EDDEDD}"/>
                </a:ext>
              </a:extLst>
            </p:cNvPr>
            <p:cNvSpPr txBox="1"/>
            <p:nvPr/>
          </p:nvSpPr>
          <p:spPr>
            <a:xfrm>
              <a:off x="226010" y="1658054"/>
              <a:ext cx="7150888" cy="707886"/>
            </a:xfrm>
            <a:prstGeom prst="rect">
              <a:avLst/>
            </a:prstGeom>
            <a:noFill/>
          </p:spPr>
          <p:txBody>
            <a:bodyPr wrap="square">
              <a:spAutoFit/>
            </a:bodyPr>
            <a:lstStyle/>
            <a:p>
              <a:pPr rtl="0">
                <a:spcBef>
                  <a:spcPts val="0"/>
                </a:spcBef>
                <a:spcAft>
                  <a:spcPts val="0"/>
                </a:spcAft>
              </a:pPr>
              <a:r>
                <a:rPr lang="en-ID" sz="4000" b="0" i="0" u="none" strike="noStrike" dirty="0">
                  <a:effectLst/>
                  <a:latin typeface="American Typewriter" panose="02090604020004020304" pitchFamily="18" charset="77"/>
                </a:rPr>
                <a:t>Recommendations Feature</a:t>
              </a:r>
              <a:endParaRPr lang="en-ID" sz="4000" b="0" dirty="0">
                <a:effectLst/>
                <a:latin typeface="American Typewriter" panose="02090604020004020304" pitchFamily="18" charset="77"/>
              </a:endParaRPr>
            </a:p>
          </p:txBody>
        </p:sp>
      </p:grpSp>
      <p:pic>
        <p:nvPicPr>
          <p:cNvPr id="18" name="Picture 17">
            <a:extLst>
              <a:ext uri="{FF2B5EF4-FFF2-40B4-BE49-F238E27FC236}">
                <a16:creationId xmlns:a16="http://schemas.microsoft.com/office/drawing/2014/main" id="{946219E3-8EED-ED75-D163-F8E6D9DA0593}"/>
              </a:ext>
            </a:extLst>
          </p:cNvPr>
          <p:cNvPicPr>
            <a:picLocks noChangeAspect="1"/>
          </p:cNvPicPr>
          <p:nvPr/>
        </p:nvPicPr>
        <p:blipFill>
          <a:blip r:embed="rId3"/>
          <a:stretch>
            <a:fillRect/>
          </a:stretch>
        </p:blipFill>
        <p:spPr>
          <a:xfrm>
            <a:off x="-7060351" y="1915051"/>
            <a:ext cx="7005647" cy="4942949"/>
          </a:xfrm>
          <a:prstGeom prst="rect">
            <a:avLst/>
          </a:prstGeom>
        </p:spPr>
      </p:pic>
      <p:pic>
        <p:nvPicPr>
          <p:cNvPr id="38" name="Picture 37">
            <a:extLst>
              <a:ext uri="{FF2B5EF4-FFF2-40B4-BE49-F238E27FC236}">
                <a16:creationId xmlns:a16="http://schemas.microsoft.com/office/drawing/2014/main" id="{27A26DBF-51D1-2405-751E-8090689B404F}"/>
              </a:ext>
            </a:extLst>
          </p:cNvPr>
          <p:cNvPicPr>
            <a:picLocks noChangeAspect="1"/>
          </p:cNvPicPr>
          <p:nvPr/>
        </p:nvPicPr>
        <p:blipFill>
          <a:blip r:embed="rId4"/>
          <a:stretch>
            <a:fillRect/>
          </a:stretch>
        </p:blipFill>
        <p:spPr>
          <a:xfrm rot="1041917">
            <a:off x="1663552" y="7877186"/>
            <a:ext cx="4285642" cy="4522140"/>
          </a:xfrm>
          <a:prstGeom prst="rect">
            <a:avLst/>
          </a:prstGeom>
        </p:spPr>
      </p:pic>
      <p:pic>
        <p:nvPicPr>
          <p:cNvPr id="39" name="Picture 38">
            <a:extLst>
              <a:ext uri="{FF2B5EF4-FFF2-40B4-BE49-F238E27FC236}">
                <a16:creationId xmlns:a16="http://schemas.microsoft.com/office/drawing/2014/main" id="{9ABFD8B7-C144-89BF-FDD5-B74EF3BEB03E}"/>
              </a:ext>
            </a:extLst>
          </p:cNvPr>
          <p:cNvPicPr>
            <a:picLocks noChangeAspect="1"/>
          </p:cNvPicPr>
          <p:nvPr/>
        </p:nvPicPr>
        <p:blipFill>
          <a:blip r:embed="rId5"/>
          <a:srcRect/>
          <a:stretch/>
        </p:blipFill>
        <p:spPr>
          <a:xfrm>
            <a:off x="846295" y="7107326"/>
            <a:ext cx="2336014" cy="4940179"/>
          </a:xfrm>
          <a:prstGeom prst="rect">
            <a:avLst/>
          </a:prstGeom>
          <a:ln>
            <a:noFill/>
          </a:ln>
        </p:spPr>
      </p:pic>
      <p:pic>
        <p:nvPicPr>
          <p:cNvPr id="40" name="Picture 39">
            <a:extLst>
              <a:ext uri="{FF2B5EF4-FFF2-40B4-BE49-F238E27FC236}">
                <a16:creationId xmlns:a16="http://schemas.microsoft.com/office/drawing/2014/main" id="{6C4A9E5E-024E-8E71-6B58-725663E330F7}"/>
              </a:ext>
            </a:extLst>
          </p:cNvPr>
          <p:cNvPicPr>
            <a:picLocks noChangeAspect="1"/>
          </p:cNvPicPr>
          <p:nvPr/>
        </p:nvPicPr>
        <p:blipFill>
          <a:blip r:embed="rId6"/>
          <a:stretch>
            <a:fillRect/>
          </a:stretch>
        </p:blipFill>
        <p:spPr>
          <a:xfrm flipH="1">
            <a:off x="1733676" y="4198685"/>
            <a:ext cx="2671485" cy="2671485"/>
          </a:xfrm>
          <a:prstGeom prst="rect">
            <a:avLst/>
          </a:prstGeom>
        </p:spPr>
      </p:pic>
      <p:pic>
        <p:nvPicPr>
          <p:cNvPr id="41" name="Picture 40">
            <a:extLst>
              <a:ext uri="{FF2B5EF4-FFF2-40B4-BE49-F238E27FC236}">
                <a16:creationId xmlns:a16="http://schemas.microsoft.com/office/drawing/2014/main" id="{1CE15084-86F9-270B-BE6C-F18BD74CBE78}"/>
              </a:ext>
            </a:extLst>
          </p:cNvPr>
          <p:cNvPicPr>
            <a:picLocks noChangeAspect="1"/>
          </p:cNvPicPr>
          <p:nvPr/>
        </p:nvPicPr>
        <p:blipFill rotWithShape="1">
          <a:blip r:embed="rId7"/>
          <a:srcRect t="25263"/>
          <a:stretch/>
        </p:blipFill>
        <p:spPr>
          <a:xfrm>
            <a:off x="269923" y="4053144"/>
            <a:ext cx="2512189" cy="2817026"/>
          </a:xfrm>
          <a:prstGeom prst="rect">
            <a:avLst/>
          </a:prstGeom>
        </p:spPr>
      </p:pic>
      <p:grpSp>
        <p:nvGrpSpPr>
          <p:cNvPr id="45" name="Group 44">
            <a:extLst>
              <a:ext uri="{FF2B5EF4-FFF2-40B4-BE49-F238E27FC236}">
                <a16:creationId xmlns:a16="http://schemas.microsoft.com/office/drawing/2014/main" id="{A3B8E850-C908-E180-249C-BE1432D779D7}"/>
              </a:ext>
            </a:extLst>
          </p:cNvPr>
          <p:cNvGrpSpPr/>
          <p:nvPr/>
        </p:nvGrpSpPr>
        <p:grpSpPr>
          <a:xfrm>
            <a:off x="-7046335" y="1430956"/>
            <a:ext cx="6584382" cy="5427044"/>
            <a:chOff x="-3626" y="1430956"/>
            <a:chExt cx="6584382" cy="5427044"/>
          </a:xfrm>
        </p:grpSpPr>
        <p:pic>
          <p:nvPicPr>
            <p:cNvPr id="46" name="Picture 45">
              <a:extLst>
                <a:ext uri="{FF2B5EF4-FFF2-40B4-BE49-F238E27FC236}">
                  <a16:creationId xmlns:a16="http://schemas.microsoft.com/office/drawing/2014/main" id="{9EF48FAE-4F22-DB08-2BB6-319CC62839C9}"/>
                </a:ext>
              </a:extLst>
            </p:cNvPr>
            <p:cNvPicPr>
              <a:picLocks noChangeAspect="1"/>
            </p:cNvPicPr>
            <p:nvPr/>
          </p:nvPicPr>
          <p:blipFill>
            <a:blip r:embed="rId8"/>
            <a:stretch>
              <a:fillRect/>
            </a:stretch>
          </p:blipFill>
          <p:spPr>
            <a:xfrm>
              <a:off x="-3626" y="1430956"/>
              <a:ext cx="5010395" cy="5427044"/>
            </a:xfrm>
            <a:prstGeom prst="rect">
              <a:avLst/>
            </a:prstGeom>
          </p:spPr>
        </p:pic>
        <p:sp>
          <p:nvSpPr>
            <p:cNvPr id="47" name="Triangle 46">
              <a:extLst>
                <a:ext uri="{FF2B5EF4-FFF2-40B4-BE49-F238E27FC236}">
                  <a16:creationId xmlns:a16="http://schemas.microsoft.com/office/drawing/2014/main" id="{063633EB-458B-9F3B-8070-AB78BA81720B}"/>
                </a:ext>
              </a:extLst>
            </p:cNvPr>
            <p:cNvSpPr/>
            <p:nvPr/>
          </p:nvSpPr>
          <p:spPr>
            <a:xfrm>
              <a:off x="4988721" y="5115190"/>
              <a:ext cx="1592035" cy="1742809"/>
            </a:xfrm>
            <a:prstGeom prst="triangle">
              <a:avLst>
                <a:gd name="adj" fmla="val 0"/>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ound Same Side Corner Rectangle 8">
            <a:extLst>
              <a:ext uri="{FF2B5EF4-FFF2-40B4-BE49-F238E27FC236}">
                <a16:creationId xmlns:a16="http://schemas.microsoft.com/office/drawing/2014/main" id="{2C95A96D-D157-BC6B-BE4D-A201AFAABD1D}"/>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a:extLst>
              <a:ext uri="{FF2B5EF4-FFF2-40B4-BE49-F238E27FC236}">
                <a16:creationId xmlns:a16="http://schemas.microsoft.com/office/drawing/2014/main" id="{D33DD39D-68D2-179E-D0DB-B5B69F509266}"/>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B40DFF96-E55E-120D-9163-A7AECFCB011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0A1DCC84-C899-B727-270A-E60694F24E9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51E8F0F0-0C98-E96A-5844-4C05134A195C}"/>
              </a:ext>
            </a:extLst>
          </p:cNvPr>
          <p:cNvSpPr>
            <a:spLocks noChangeAspect="1"/>
          </p:cNvSpPr>
          <p:nvPr/>
        </p:nvSpPr>
        <p:spPr>
          <a:xfrm>
            <a:off x="4986868" y="2259450"/>
            <a:ext cx="7205132" cy="4598550"/>
          </a:xfrm>
          <a:prstGeom prst="rect">
            <a:avLst/>
          </a:prstGeom>
          <a:blipFill dpi="0" rotWithShape="1">
            <a:blip r:embed="rId11"/>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5F1CDD4-2116-3350-EB53-57550EF7EEE2}"/>
              </a:ext>
            </a:extLst>
          </p:cNvPr>
          <p:cNvPicPr>
            <a:picLocks noChangeAspect="1"/>
          </p:cNvPicPr>
          <p:nvPr/>
        </p:nvPicPr>
        <p:blipFill rotWithShape="1">
          <a:blip r:embed="rId12"/>
          <a:srcRect t="38010" b="38613"/>
          <a:stretch/>
        </p:blipFill>
        <p:spPr>
          <a:xfrm>
            <a:off x="4462636" y="311024"/>
            <a:ext cx="3266728" cy="763655"/>
          </a:xfrm>
          <a:prstGeom prst="rect">
            <a:avLst/>
          </a:prstGeom>
        </p:spPr>
      </p:pic>
    </p:spTree>
    <p:extLst>
      <p:ext uri="{BB962C8B-B14F-4D97-AF65-F5344CB8AC3E}">
        <p14:creationId xmlns:p14="http://schemas.microsoft.com/office/powerpoint/2010/main" val="1681899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8279BEE-0B39-5FB8-D583-5DE9C630C364}"/>
              </a:ext>
            </a:extLst>
          </p:cNvPr>
          <p:cNvSpPr/>
          <p:nvPr/>
        </p:nvSpPr>
        <p:spPr>
          <a:xfrm>
            <a:off x="-3" y="-12170"/>
            <a:ext cx="2061571" cy="6870170"/>
          </a:xfrm>
          <a:prstGeom prst="rect">
            <a:avLst/>
          </a:prstGeom>
          <a:blipFill dpi="0" rotWithShape="1">
            <a:blip r:embed="rId2">
              <a:extLst>
                <a:ext uri="{BEBA8EAE-BF5A-486C-A8C5-ECC9F3942E4B}">
                  <a14:imgProps xmlns:a14="http://schemas.microsoft.com/office/drawing/2010/main">
                    <a14:imgLayer r:embed="rId3">
                      <a14:imgEffect>
                        <a14:artisticBlur radius="2"/>
                      </a14:imgEffect>
                    </a14:imgLayer>
                  </a14:imgProps>
                </a:ext>
              </a:extLst>
            </a:blip>
            <a:srcRect/>
            <a:tile tx="-336550" ty="-2286000" sx="100000" sy="100000" flip="none" algn="tl"/>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A7405A0-AC2E-5050-35B7-99F5515CA25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Lst>
          </a:blip>
          <a:stretch>
            <a:fillRect/>
          </a:stretch>
        </p:blipFill>
        <p:spPr>
          <a:xfrm>
            <a:off x="0" y="1915051"/>
            <a:ext cx="7005647" cy="4942949"/>
          </a:xfrm>
          <a:prstGeom prst="rect">
            <a:avLst/>
          </a:prstGeom>
          <a:effectLst/>
        </p:spPr>
      </p:pic>
      <p:sp>
        <p:nvSpPr>
          <p:cNvPr id="41" name="Rectangle 40">
            <a:extLst>
              <a:ext uri="{FF2B5EF4-FFF2-40B4-BE49-F238E27FC236}">
                <a16:creationId xmlns:a16="http://schemas.microsoft.com/office/drawing/2014/main" id="{C9091070-5BF1-9E9C-FEEE-37175B1DD464}"/>
              </a:ext>
            </a:extLst>
          </p:cNvPr>
          <p:cNvSpPr>
            <a:spLocks noChangeAspect="1"/>
          </p:cNvSpPr>
          <p:nvPr/>
        </p:nvSpPr>
        <p:spPr>
          <a:xfrm>
            <a:off x="12253939" y="2259450"/>
            <a:ext cx="7205132" cy="4598550"/>
          </a:xfrm>
          <a:prstGeom prst="rect">
            <a:avLst/>
          </a:prstGeom>
          <a:blipFill dpi="0" rotWithShape="1">
            <a:blip r:embed="rId6"/>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1869B88-0EF3-450C-64D5-4B5A7EED6B91}"/>
              </a:ext>
            </a:extLst>
          </p:cNvPr>
          <p:cNvPicPr>
            <a:picLocks noChangeAspect="1"/>
          </p:cNvPicPr>
          <p:nvPr/>
        </p:nvPicPr>
        <p:blipFill>
          <a:blip r:embed="rId7"/>
          <a:stretch>
            <a:fillRect/>
          </a:stretch>
        </p:blipFill>
        <p:spPr>
          <a:xfrm rot="1041917">
            <a:off x="1817480" y="2022741"/>
            <a:ext cx="4472073" cy="4718860"/>
          </a:xfrm>
          <a:prstGeom prst="rect">
            <a:avLst/>
          </a:prstGeom>
        </p:spPr>
      </p:pic>
      <p:pic>
        <p:nvPicPr>
          <p:cNvPr id="42" name="Picture 41">
            <a:extLst>
              <a:ext uri="{FF2B5EF4-FFF2-40B4-BE49-F238E27FC236}">
                <a16:creationId xmlns:a16="http://schemas.microsoft.com/office/drawing/2014/main" id="{7B8CF484-95EE-0D53-FC1B-8D4348BC2722}"/>
              </a:ext>
            </a:extLst>
          </p:cNvPr>
          <p:cNvPicPr>
            <a:picLocks noChangeAspect="1"/>
          </p:cNvPicPr>
          <p:nvPr/>
        </p:nvPicPr>
        <p:blipFill>
          <a:blip r:embed="rId8"/>
          <a:srcRect/>
          <a:stretch/>
        </p:blipFill>
        <p:spPr>
          <a:xfrm>
            <a:off x="426865" y="1244791"/>
            <a:ext cx="2437634" cy="5155084"/>
          </a:xfrm>
          <a:prstGeom prst="rect">
            <a:avLst/>
          </a:prstGeom>
          <a:ln>
            <a:noFill/>
          </a:ln>
        </p:spPr>
      </p:pic>
      <p:grpSp>
        <p:nvGrpSpPr>
          <p:cNvPr id="50" name="Group 49">
            <a:extLst>
              <a:ext uri="{FF2B5EF4-FFF2-40B4-BE49-F238E27FC236}">
                <a16:creationId xmlns:a16="http://schemas.microsoft.com/office/drawing/2014/main" id="{5DF3D815-3D0C-D181-4E41-8FDACA88DDF8}"/>
              </a:ext>
            </a:extLst>
          </p:cNvPr>
          <p:cNvGrpSpPr/>
          <p:nvPr/>
        </p:nvGrpSpPr>
        <p:grpSpPr>
          <a:xfrm>
            <a:off x="5239361" y="2603195"/>
            <a:ext cx="5717937" cy="1897833"/>
            <a:chOff x="5239361" y="2603195"/>
            <a:chExt cx="5717937" cy="1897833"/>
          </a:xfrm>
        </p:grpSpPr>
        <p:sp>
          <p:nvSpPr>
            <p:cNvPr id="20" name="TextBox 19">
              <a:extLst>
                <a:ext uri="{FF2B5EF4-FFF2-40B4-BE49-F238E27FC236}">
                  <a16:creationId xmlns:a16="http://schemas.microsoft.com/office/drawing/2014/main" id="{18B234EB-8340-0B08-44D5-FE2BF86633F5}"/>
                </a:ext>
              </a:extLst>
            </p:cNvPr>
            <p:cNvSpPr txBox="1"/>
            <p:nvPr/>
          </p:nvSpPr>
          <p:spPr>
            <a:xfrm>
              <a:off x="5239361" y="2603195"/>
              <a:ext cx="5717937" cy="769441"/>
            </a:xfrm>
            <a:prstGeom prst="rect">
              <a:avLst/>
            </a:prstGeom>
            <a:noFill/>
          </p:spPr>
          <p:txBody>
            <a:bodyPr wrap="square">
              <a:spAutoFit/>
            </a:bodyPr>
            <a:lstStyle/>
            <a:p>
              <a:pPr rtl="0">
                <a:spcBef>
                  <a:spcPts val="0"/>
                </a:spcBef>
                <a:spcAft>
                  <a:spcPts val="0"/>
                </a:spcAft>
              </a:pPr>
              <a:r>
                <a:rPr lang="en-ID" sz="4400" b="0" i="0" u="none" strike="noStrike" dirty="0">
                  <a:effectLst/>
                  <a:latin typeface="American Typewriter" panose="02090604020004020304" pitchFamily="18" charset="77"/>
                </a:rPr>
                <a:t>Nutrition Education</a:t>
              </a:r>
              <a:endParaRPr lang="en-ID" sz="4400" b="0" dirty="0">
                <a:effectLst/>
                <a:latin typeface="American Typewriter" panose="02090604020004020304" pitchFamily="18" charset="77"/>
              </a:endParaRPr>
            </a:p>
          </p:txBody>
        </p:sp>
        <p:sp>
          <p:nvSpPr>
            <p:cNvPr id="49" name="TextBox 48">
              <a:extLst>
                <a:ext uri="{FF2B5EF4-FFF2-40B4-BE49-F238E27FC236}">
                  <a16:creationId xmlns:a16="http://schemas.microsoft.com/office/drawing/2014/main" id="{BB788C28-D959-2656-BA8B-0E7C94FA134B}"/>
                </a:ext>
              </a:extLst>
            </p:cNvPr>
            <p:cNvSpPr txBox="1"/>
            <p:nvPr/>
          </p:nvSpPr>
          <p:spPr>
            <a:xfrm>
              <a:off x="5239361" y="3485365"/>
              <a:ext cx="5717937" cy="1015663"/>
            </a:xfrm>
            <a:prstGeom prst="rect">
              <a:avLst/>
            </a:prstGeom>
            <a:noFill/>
          </p:spPr>
          <p:txBody>
            <a:bodyPr wrap="square">
              <a:spAutoFit/>
            </a:bodyPr>
            <a:lstStyle/>
            <a:p>
              <a:pPr algn="just"/>
              <a:r>
                <a:rPr lang="en-US" sz="2000" dirty="0">
                  <a:latin typeface="+mj-lt"/>
                </a:rPr>
                <a:t>Provides health articles and educational information about nutrition to help inspire parents to understand their children's nutritional needs.</a:t>
              </a:r>
            </a:p>
          </p:txBody>
        </p:sp>
      </p:grpSp>
      <p:sp>
        <p:nvSpPr>
          <p:cNvPr id="15" name="Round Same Side Corner Rectangle 14">
            <a:extLst>
              <a:ext uri="{FF2B5EF4-FFF2-40B4-BE49-F238E27FC236}">
                <a16:creationId xmlns:a16="http://schemas.microsoft.com/office/drawing/2014/main" id="{6C1FEB90-9C4E-D7DE-6CE9-069C339E418C}"/>
              </a:ext>
            </a:extLst>
          </p:cNvPr>
          <p:cNvSpPr/>
          <p:nvPr/>
        </p:nvSpPr>
        <p:spPr>
          <a:xfrm rot="16200000">
            <a:off x="10839879" y="-297148"/>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 Side Corner Rectangle 15">
            <a:extLst>
              <a:ext uri="{FF2B5EF4-FFF2-40B4-BE49-F238E27FC236}">
                <a16:creationId xmlns:a16="http://schemas.microsoft.com/office/drawing/2014/main" id="{E04170FA-5257-3311-11DC-1352AFFF4A3B}"/>
              </a:ext>
            </a:extLst>
          </p:cNvPr>
          <p:cNvSpPr/>
          <p:nvPr/>
        </p:nvSpPr>
        <p:spPr>
          <a:xfrm rot="5400000">
            <a:off x="627876" y="-295026"/>
            <a:ext cx="724242" cy="1980000"/>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62984A1F-052B-68F9-6594-025BCB4FB3D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0000"/>
          <a:stretch/>
        </p:blipFill>
        <p:spPr bwMode="auto">
          <a:xfrm>
            <a:off x="226010" y="385393"/>
            <a:ext cx="141221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DB1318BF-20B7-19BA-8E5E-3E772F87828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1996"/>
          <a:stretch/>
        </p:blipFill>
        <p:spPr bwMode="auto">
          <a:xfrm>
            <a:off x="10524090" y="368852"/>
            <a:ext cx="1355819" cy="64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6FFA38-8C0C-38DB-C587-C9E60AEE6B9C}"/>
              </a:ext>
            </a:extLst>
          </p:cNvPr>
          <p:cNvPicPr>
            <a:picLocks noChangeAspect="1"/>
          </p:cNvPicPr>
          <p:nvPr/>
        </p:nvPicPr>
        <p:blipFill rotWithShape="1">
          <a:blip r:embed="rId10"/>
          <a:srcRect t="38010" b="38613"/>
          <a:stretch/>
        </p:blipFill>
        <p:spPr>
          <a:xfrm>
            <a:off x="4462636" y="311024"/>
            <a:ext cx="3266728" cy="763655"/>
          </a:xfrm>
          <a:prstGeom prst="rect">
            <a:avLst/>
          </a:prstGeom>
        </p:spPr>
      </p:pic>
      <p:grpSp>
        <p:nvGrpSpPr>
          <p:cNvPr id="3" name="Group 2">
            <a:extLst>
              <a:ext uri="{FF2B5EF4-FFF2-40B4-BE49-F238E27FC236}">
                <a16:creationId xmlns:a16="http://schemas.microsoft.com/office/drawing/2014/main" id="{643E2C02-8D9B-A03F-4CBB-114129146A59}"/>
              </a:ext>
            </a:extLst>
          </p:cNvPr>
          <p:cNvGrpSpPr/>
          <p:nvPr/>
        </p:nvGrpSpPr>
        <p:grpSpPr>
          <a:xfrm>
            <a:off x="870019" y="7371614"/>
            <a:ext cx="10451963" cy="4818842"/>
            <a:chOff x="334800" y="1431000"/>
            <a:chExt cx="11520000" cy="5040000"/>
          </a:xfrm>
        </p:grpSpPr>
        <p:sp>
          <p:nvSpPr>
            <p:cNvPr id="4" name="Rectangle 18">
              <a:extLst>
                <a:ext uri="{FF2B5EF4-FFF2-40B4-BE49-F238E27FC236}">
                  <a16:creationId xmlns:a16="http://schemas.microsoft.com/office/drawing/2014/main" id="{7BB1387F-A9E3-8A9D-DE1E-5B85F54F8EFC}"/>
                </a:ext>
              </a:extLst>
            </p:cNvPr>
            <p:cNvSpPr/>
            <p:nvPr/>
          </p:nvSpPr>
          <p:spPr>
            <a:xfrm>
              <a:off x="334800" y="1431000"/>
              <a:ext cx="11520000" cy="5040000"/>
            </a:xfrm>
            <a:prstGeom prst="roundRect">
              <a:avLst>
                <a:gd name="adj" fmla="val 6519"/>
              </a:avLst>
            </a:prstGeom>
            <a:blipFill dpi="0" rotWithShape="1">
              <a:blip r:embed="rId11"/>
              <a:srcRect/>
              <a:tile tx="-336550" ty="-228600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0">
              <a:extLst>
                <a:ext uri="{FF2B5EF4-FFF2-40B4-BE49-F238E27FC236}">
                  <a16:creationId xmlns:a16="http://schemas.microsoft.com/office/drawing/2014/main" id="{828B31D5-9AB8-9766-27EA-35F3DAFDACA4}"/>
                </a:ext>
              </a:extLst>
            </p:cNvPr>
            <p:cNvSpPr/>
            <p:nvPr/>
          </p:nvSpPr>
          <p:spPr>
            <a:xfrm>
              <a:off x="334800" y="1431000"/>
              <a:ext cx="11520000" cy="5040000"/>
            </a:xfrm>
            <a:prstGeom prst="roundRect">
              <a:avLst>
                <a:gd name="adj" fmla="val 6578"/>
              </a:avLst>
            </a:prstGeom>
            <a:solidFill>
              <a:schemeClr val="tx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CB5F775C-8539-3EA8-7980-3EB874D38B20}"/>
              </a:ext>
            </a:extLst>
          </p:cNvPr>
          <p:cNvPicPr>
            <a:picLocks noChangeAspect="1"/>
          </p:cNvPicPr>
          <p:nvPr/>
        </p:nvPicPr>
        <p:blipFill>
          <a:blip r:embed="rId12"/>
          <a:stretch>
            <a:fillRect/>
          </a:stretch>
        </p:blipFill>
        <p:spPr>
          <a:xfrm>
            <a:off x="8005097" y="7669961"/>
            <a:ext cx="4233609" cy="6698110"/>
          </a:xfrm>
          <a:prstGeom prst="rect">
            <a:avLst/>
          </a:prstGeom>
        </p:spPr>
      </p:pic>
      <p:grpSp>
        <p:nvGrpSpPr>
          <p:cNvPr id="7" name="Group 6">
            <a:extLst>
              <a:ext uri="{FF2B5EF4-FFF2-40B4-BE49-F238E27FC236}">
                <a16:creationId xmlns:a16="http://schemas.microsoft.com/office/drawing/2014/main" id="{AA5B0E9D-E5BA-BC16-B293-37E2994DE520}"/>
              </a:ext>
            </a:extLst>
          </p:cNvPr>
          <p:cNvGrpSpPr/>
          <p:nvPr/>
        </p:nvGrpSpPr>
        <p:grpSpPr>
          <a:xfrm>
            <a:off x="1737558" y="7981035"/>
            <a:ext cx="5400000" cy="3600000"/>
            <a:chOff x="749772" y="2151000"/>
            <a:chExt cx="5400000" cy="3600000"/>
          </a:xfrm>
        </p:grpSpPr>
        <p:sp>
          <p:nvSpPr>
            <p:cNvPr id="8" name="Rounded Rectangle 7">
              <a:extLst>
                <a:ext uri="{FF2B5EF4-FFF2-40B4-BE49-F238E27FC236}">
                  <a16:creationId xmlns:a16="http://schemas.microsoft.com/office/drawing/2014/main" id="{600CCD1F-FA6B-7902-A628-D6D7BFCF58B5}"/>
                </a:ext>
              </a:extLst>
            </p:cNvPr>
            <p:cNvSpPr/>
            <p:nvPr/>
          </p:nvSpPr>
          <p:spPr>
            <a:xfrm>
              <a:off x="749772" y="2151000"/>
              <a:ext cx="5400000" cy="3600000"/>
            </a:xfrm>
            <a:prstGeom prst="roundRect">
              <a:avLst>
                <a:gd name="adj" fmla="val 829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81D04F-4A58-67F4-B630-08CE448468E8}"/>
                </a:ext>
              </a:extLst>
            </p:cNvPr>
            <p:cNvSpPr txBox="1"/>
            <p:nvPr/>
          </p:nvSpPr>
          <p:spPr>
            <a:xfrm>
              <a:off x="975209" y="3228704"/>
              <a:ext cx="4949125" cy="2246769"/>
            </a:xfrm>
            <a:prstGeom prst="rect">
              <a:avLst/>
            </a:prstGeom>
            <a:noFill/>
          </p:spPr>
          <p:txBody>
            <a:bodyPr wrap="square">
              <a:spAutoFit/>
            </a:bodyPr>
            <a:lstStyle/>
            <a:p>
              <a:pPr algn="just" rtl="0">
                <a:spcBef>
                  <a:spcPts val="0"/>
                </a:spcBef>
                <a:spcAft>
                  <a:spcPts val="0"/>
                </a:spcAft>
              </a:pPr>
              <a:r>
                <a:rPr lang="en-ID" sz="2000" dirty="0">
                  <a:latin typeface="+mj-lt"/>
                </a:rPr>
                <a:t>P</a:t>
              </a:r>
              <a:r>
                <a:rPr lang="en-ID" sz="2000" b="0" i="0" u="none" strike="noStrike" dirty="0">
                  <a:effectLst/>
                  <a:latin typeface="+mj-lt"/>
                </a:rPr>
                <a:t>rovides food photo-taking services using cell phone cameras; The application will automatically identify types of food and provide an overview of their nutritional composition, making it easier for users to make wise decisions regarding their child's growth and development.</a:t>
              </a:r>
              <a:endParaRPr lang="en-US" sz="2000" dirty="0">
                <a:latin typeface="+mj-lt"/>
              </a:endParaRPr>
            </a:p>
          </p:txBody>
        </p:sp>
        <p:sp>
          <p:nvSpPr>
            <p:cNvPr id="10" name="TextBox 9">
              <a:extLst>
                <a:ext uri="{FF2B5EF4-FFF2-40B4-BE49-F238E27FC236}">
                  <a16:creationId xmlns:a16="http://schemas.microsoft.com/office/drawing/2014/main" id="{D092CF9B-53CA-B742-C6A8-636581B1340B}"/>
                </a:ext>
              </a:extLst>
            </p:cNvPr>
            <p:cNvSpPr txBox="1"/>
            <p:nvPr/>
          </p:nvSpPr>
          <p:spPr>
            <a:xfrm>
              <a:off x="749772" y="2245292"/>
              <a:ext cx="5400000" cy="707886"/>
            </a:xfrm>
            <a:prstGeom prst="rect">
              <a:avLst/>
            </a:prstGeom>
            <a:noFill/>
          </p:spPr>
          <p:txBody>
            <a:bodyPr wrap="square">
              <a:spAutoFit/>
            </a:bodyPr>
            <a:lstStyle/>
            <a:p>
              <a:pPr algn="ctr" rtl="0">
                <a:spcBef>
                  <a:spcPts val="0"/>
                </a:spcBef>
                <a:spcAft>
                  <a:spcPts val="0"/>
                </a:spcAft>
              </a:pPr>
              <a:r>
                <a:rPr lang="en-ID" sz="4000" b="0" i="0" u="none" strike="noStrike" dirty="0">
                  <a:effectLst/>
                  <a:latin typeface="American Typewriter" panose="02090604020004020304" pitchFamily="18" charset="77"/>
                </a:rPr>
                <a:t>Scanning Food</a:t>
              </a:r>
              <a:endParaRPr lang="en-ID" sz="4000" b="0" dirty="0">
                <a:effectLst/>
                <a:latin typeface="American Typewriter" panose="02090604020004020304" pitchFamily="18" charset="77"/>
              </a:endParaRPr>
            </a:p>
          </p:txBody>
        </p:sp>
      </p:grpSp>
    </p:spTree>
    <p:extLst>
      <p:ext uri="{BB962C8B-B14F-4D97-AF65-F5344CB8AC3E}">
        <p14:creationId xmlns:p14="http://schemas.microsoft.com/office/powerpoint/2010/main" val="73652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2854</TotalTime>
  <Words>1377</Words>
  <Application>Microsoft Office PowerPoint</Application>
  <PresentationFormat>Layar Lebar</PresentationFormat>
  <Paragraphs>114</Paragraphs>
  <Slides>21</Slides>
  <Notes>2</Notes>
  <HiddenSlides>0</HiddenSlides>
  <MMClips>0</MMClips>
  <ScaleCrop>false</ScaleCrop>
  <HeadingPairs>
    <vt:vector size="4" baseType="variant">
      <vt:variant>
        <vt:lpstr>Tema</vt:lpstr>
      </vt:variant>
      <vt:variant>
        <vt:i4>1</vt:i4>
      </vt:variant>
      <vt:variant>
        <vt:lpstr>Judul Slide</vt:lpstr>
      </vt:variant>
      <vt:variant>
        <vt:i4>21</vt:i4>
      </vt:variant>
    </vt:vector>
  </HeadingPairs>
  <TitlesOfParts>
    <vt:vector size="22" baseType="lpstr">
      <vt:lpstr>Office Theme</vt:lpstr>
      <vt:lpstr> Solution to The Stunting Problem in Indonesia  Human Healthcare and Living Wellbeings Product-Based Project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NutriGenius Solution to The Stunting Problem in Indonesia</dc:title>
  <dc:creator>As'ad Reza</dc:creator>
  <cp:lastModifiedBy>As'ad Reza</cp:lastModifiedBy>
  <cp:revision>3</cp:revision>
  <dcterms:created xsi:type="dcterms:W3CDTF">2023-12-25T07:34:55Z</dcterms:created>
  <dcterms:modified xsi:type="dcterms:W3CDTF">2023-12-28T02:11:24Z</dcterms:modified>
</cp:coreProperties>
</file>